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261" r:id="rId5"/>
    <p:sldId id="256" r:id="rId6"/>
    <p:sldId id="264" r:id="rId7"/>
    <p:sldId id="257" r:id="rId8"/>
    <p:sldId id="258" r:id="rId9"/>
    <p:sldId id="259" r:id="rId10"/>
    <p:sldId id="26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605" autoAdjust="0"/>
  </p:normalViewPr>
  <p:slideViewPr>
    <p:cSldViewPr snapToGrid="0" snapToObjects="1">
      <p:cViewPr>
        <p:scale>
          <a:sx n="76" d="100"/>
          <a:sy n="76" d="100"/>
        </p:scale>
        <p:origin x="372"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ta Osborne-Morris" userId="7e099e3a-21c7-447d-a82b-d62f463fd36e" providerId="ADAL" clId="{C5D421DC-1355-4F2D-9B75-2144288FD08D}"/>
    <pc:docChg chg="custSel modSld">
      <pc:chgData name="Danita Osborne-Morris" userId="7e099e3a-21c7-447d-a82b-d62f463fd36e" providerId="ADAL" clId="{C5D421DC-1355-4F2D-9B75-2144288FD08D}" dt="2026-07-01T08:21:26.275" v="47" actId="1076"/>
      <pc:docMkLst>
        <pc:docMk/>
      </pc:docMkLst>
      <pc:sldChg chg="modSp mod">
        <pc:chgData name="Danita Osborne-Morris" userId="7e099e3a-21c7-447d-a82b-d62f463fd36e" providerId="ADAL" clId="{C5D421DC-1355-4F2D-9B75-2144288FD08D}" dt="2026-07-01T05:36:45.075" v="23" actId="20577"/>
        <pc:sldMkLst>
          <pc:docMk/>
          <pc:sldMk cId="0" sldId="258"/>
        </pc:sldMkLst>
        <pc:spChg chg="mod">
          <ac:chgData name="Danita Osborne-Morris" userId="7e099e3a-21c7-447d-a82b-d62f463fd36e" providerId="ADAL" clId="{C5D421DC-1355-4F2D-9B75-2144288FD08D}" dt="2026-07-01T05:36:45.075" v="23" actId="20577"/>
          <ac:spMkLst>
            <pc:docMk/>
            <pc:sldMk cId="0" sldId="258"/>
            <ac:spMk id="3" creationId="{00000000-0000-0000-0000-000000000000}"/>
          </ac:spMkLst>
        </pc:spChg>
      </pc:sldChg>
      <pc:sldChg chg="addSp delSp modSp mod">
        <pc:chgData name="Danita Osborne-Morris" userId="7e099e3a-21c7-447d-a82b-d62f463fd36e" providerId="ADAL" clId="{C5D421DC-1355-4F2D-9B75-2144288FD08D}" dt="2026-07-01T08:21:26.275" v="47" actId="1076"/>
        <pc:sldMkLst>
          <pc:docMk/>
          <pc:sldMk cId="2807511315" sldId="261"/>
        </pc:sldMkLst>
        <pc:picChg chg="add del mod">
          <ac:chgData name="Danita Osborne-Morris" userId="7e099e3a-21c7-447d-a82b-d62f463fd36e" providerId="ADAL" clId="{C5D421DC-1355-4F2D-9B75-2144288FD08D}" dt="2026-07-01T08:20:07.134" v="36" actId="478"/>
          <ac:picMkLst>
            <pc:docMk/>
            <pc:sldMk cId="2807511315" sldId="261"/>
            <ac:picMk id="4" creationId="{EAF1BB06-7A3F-198B-81CC-B625C4607B7B}"/>
          </ac:picMkLst>
        </pc:picChg>
        <pc:picChg chg="add mod">
          <ac:chgData name="Danita Osborne-Morris" userId="7e099e3a-21c7-447d-a82b-d62f463fd36e" providerId="ADAL" clId="{C5D421DC-1355-4F2D-9B75-2144288FD08D}" dt="2026-07-01T08:21:26.275" v="47" actId="1076"/>
          <ac:picMkLst>
            <pc:docMk/>
            <pc:sldMk cId="2807511315" sldId="261"/>
            <ac:picMk id="6" creationId="{E257E9D9-B605-F3C0-D4E5-763DD7849377}"/>
          </ac:picMkLst>
        </pc:picChg>
        <pc:picChg chg="add mod">
          <ac:chgData name="Danita Osborne-Morris" userId="7e099e3a-21c7-447d-a82b-d62f463fd36e" providerId="ADAL" clId="{C5D421DC-1355-4F2D-9B75-2144288FD08D}" dt="2026-07-01T08:21:20.180" v="46" actId="1076"/>
          <ac:picMkLst>
            <pc:docMk/>
            <pc:sldMk cId="2807511315" sldId="261"/>
            <ac:picMk id="10" creationId="{A0C27302-819D-449C-E417-4A7F7C7D304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12DB1-02AD-41CC-A5A9-3F768F09AFF4}"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F26024-37DC-476A-B7F0-79ACCF2F557F}" type="slidenum">
              <a:rPr lang="en-US" smtClean="0"/>
              <a:t>‹#›</a:t>
            </a:fld>
            <a:endParaRPr lang="en-US"/>
          </a:p>
        </p:txBody>
      </p:sp>
    </p:spTree>
    <p:extLst>
      <p:ext uri="{BB962C8B-B14F-4D97-AF65-F5344CB8AC3E}">
        <p14:creationId xmlns:p14="http://schemas.microsoft.com/office/powerpoint/2010/main" val="2092025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Length of Periods Explanation: HUD will award YHDP projects for an initial term of 24-30 months. Recipients may renew YHDP project grants, except planning grants, for 1-year grant terms under the Continuum of Care Program. </a:t>
            </a:r>
          </a:p>
          <a:p>
            <a:endParaRPr lang="en-US" dirty="0"/>
          </a:p>
          <a:p>
            <a:r>
              <a:rPr lang="en-US" dirty="0"/>
              <a:t>Renewable</a:t>
            </a:r>
          </a:p>
        </p:txBody>
      </p:sp>
      <p:sp>
        <p:nvSpPr>
          <p:cNvPr id="4" name="Slide Number Placeholder 3"/>
          <p:cNvSpPr>
            <a:spLocks noGrp="1"/>
          </p:cNvSpPr>
          <p:nvPr>
            <p:ph type="sldNum" sz="quarter" idx="5"/>
          </p:nvPr>
        </p:nvSpPr>
        <p:spPr/>
        <p:txBody>
          <a:bodyPr/>
          <a:lstStyle/>
          <a:p>
            <a:fld id="{25F26024-37DC-476A-B7F0-79ACCF2F557F}" type="slidenum">
              <a:rPr lang="en-US" smtClean="0"/>
              <a:t>2</a:t>
            </a:fld>
            <a:endParaRPr lang="en-US"/>
          </a:p>
        </p:txBody>
      </p:sp>
    </p:spTree>
    <p:extLst>
      <p:ext uri="{BB962C8B-B14F-4D97-AF65-F5344CB8AC3E}">
        <p14:creationId xmlns:p14="http://schemas.microsoft.com/office/powerpoint/2010/main" val="1238250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Grant Term 30 months and it is non-renewable</a:t>
            </a:r>
          </a:p>
          <a:p>
            <a:endParaRPr lang="en-US" dirty="0"/>
          </a:p>
          <a:p>
            <a:r>
              <a:rPr lang="en-US" dirty="0"/>
              <a:t>Key Differences:</a:t>
            </a:r>
          </a:p>
          <a:p>
            <a:endParaRPr lang="en-US" dirty="0"/>
          </a:p>
          <a:p>
            <a:r>
              <a:rPr lang="en-US" dirty="0"/>
              <a:t>YHSI Strengthens systems, planning, coordination and capacity</a:t>
            </a:r>
          </a:p>
          <a:p>
            <a:r>
              <a:rPr lang="en-US" dirty="0"/>
              <a:t>YHDP Funds direct housing and services for youth experiencing homelessness</a:t>
            </a:r>
          </a:p>
        </p:txBody>
      </p:sp>
      <p:sp>
        <p:nvSpPr>
          <p:cNvPr id="4" name="Slide Number Placeholder 3"/>
          <p:cNvSpPr>
            <a:spLocks noGrp="1"/>
          </p:cNvSpPr>
          <p:nvPr>
            <p:ph type="sldNum" sz="quarter" idx="5"/>
          </p:nvPr>
        </p:nvSpPr>
        <p:spPr/>
        <p:txBody>
          <a:bodyPr/>
          <a:lstStyle/>
          <a:p>
            <a:fld id="{25F26024-37DC-476A-B7F0-79ACCF2F557F}" type="slidenum">
              <a:rPr lang="en-US" smtClean="0"/>
              <a:t>3</a:t>
            </a:fld>
            <a:endParaRPr lang="en-US"/>
          </a:p>
        </p:txBody>
      </p:sp>
    </p:spTree>
    <p:extLst>
      <p:ext uri="{BB962C8B-B14F-4D97-AF65-F5344CB8AC3E}">
        <p14:creationId xmlns:p14="http://schemas.microsoft.com/office/powerpoint/2010/main" val="64744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Youth leadership.</a:t>
            </a:r>
            <a:r>
              <a:rPr lang="en-US" sz="1200" b="0" i="0" kern="1200" dirty="0">
                <a:solidFill>
                  <a:schemeClr val="tx1"/>
                </a:solidFill>
                <a:effectLst/>
                <a:latin typeface="+mn-lt"/>
                <a:ea typeface="+mn-ea"/>
                <a:cs typeface="+mn-cs"/>
              </a:rPr>
              <a:t> HUD removed the formal requirement to have a Youth Action Board, but youth leadership is still heavily scored. To receive full points, the application must show that at least two youth with lived experience were meaningfully consulted in developing the application and that youth will have leadership and decision-making roles in design and implementation. </a:t>
            </a:r>
          </a:p>
          <a:p>
            <a:pPr rtl="0" fontAlgn="base"/>
            <a:r>
              <a:rPr lang="en-US" sz="1200" b="1" i="0" kern="1200" dirty="0">
                <a:solidFill>
                  <a:schemeClr val="tx1"/>
                </a:solidFill>
                <a:effectLst/>
                <a:latin typeface="+mn-lt"/>
                <a:ea typeface="+mn-ea"/>
                <a:cs typeface="+mn-cs"/>
              </a:rPr>
              <a:t>A fair and open project selection process.</a:t>
            </a:r>
            <a:r>
              <a:rPr lang="en-US" sz="1200" b="0" i="0" kern="1200" dirty="0">
                <a:solidFill>
                  <a:schemeClr val="tx1"/>
                </a:solidFill>
                <a:effectLst/>
                <a:latin typeface="+mn-lt"/>
                <a:ea typeface="+mn-ea"/>
                <a:cs typeface="+mn-cs"/>
              </a:rPr>
              <a:t> The community applicant must review, approve, reject, and rank project applications for the YHDP Priority Listing. The process needs to be documented and defensible. </a:t>
            </a:r>
          </a:p>
          <a:p>
            <a:pPr rtl="0" fontAlgn="base"/>
            <a:r>
              <a:rPr lang="en-US" sz="1200" b="1" i="0" kern="1200" dirty="0">
                <a:solidFill>
                  <a:schemeClr val="tx1"/>
                </a:solidFill>
                <a:effectLst/>
                <a:latin typeface="+mn-lt"/>
                <a:ea typeface="+mn-ea"/>
                <a:cs typeface="+mn-cs"/>
              </a:rPr>
              <a:t>A complete project priority listing at submission.</a:t>
            </a:r>
            <a:r>
              <a:rPr lang="en-US" sz="1200" b="0" i="0" kern="1200" dirty="0">
                <a:solidFill>
                  <a:schemeClr val="tx1"/>
                </a:solidFill>
                <a:effectLst/>
                <a:latin typeface="+mn-lt"/>
                <a:ea typeface="+mn-ea"/>
                <a:cs typeface="+mn-cs"/>
              </a:rPr>
              <a:t> This is not just a community designation application. For YHDP, the community application, YHDP Project Priority Listing, and all project applications listed on the priority listing must be submitted in e-snaps by the deadline. </a:t>
            </a:r>
          </a:p>
          <a:p>
            <a:pPr rtl="0" fontAlgn="base"/>
            <a:r>
              <a:rPr lang="en-US" sz="1200" b="1" i="0" kern="1200" dirty="0">
                <a:solidFill>
                  <a:schemeClr val="tx1"/>
                </a:solidFill>
                <a:effectLst/>
                <a:latin typeface="+mn-lt"/>
                <a:ea typeface="+mn-ea"/>
                <a:cs typeface="+mn-cs"/>
              </a:rPr>
              <a:t>Strong cross-system partnerships.</a:t>
            </a:r>
            <a:r>
              <a:rPr lang="en-US" sz="1200" b="0" i="0" kern="1200" dirty="0">
                <a:solidFill>
                  <a:schemeClr val="tx1"/>
                </a:solidFill>
                <a:effectLst/>
                <a:latin typeface="+mn-lt"/>
                <a:ea typeface="+mn-ea"/>
                <a:cs typeface="+mn-cs"/>
              </a:rPr>
              <a:t> The scoring expects coordination with PHAs, affordable housing providers, education partners, long-term residential care or PSH providers for youth with disabilities, trafficking/DV partners, substance use treatment/recovery resources, mental health crisis providers, child welfare, justice, workforce, and family reunification supports. </a:t>
            </a:r>
          </a:p>
          <a:p>
            <a:pPr rtl="0" fontAlgn="base"/>
            <a:r>
              <a:rPr lang="en-US" sz="1200" b="1" i="0" kern="1200" dirty="0">
                <a:solidFill>
                  <a:schemeClr val="tx1"/>
                </a:solidFill>
                <a:effectLst/>
                <a:latin typeface="+mn-lt"/>
                <a:ea typeface="+mn-ea"/>
                <a:cs typeface="+mn-cs"/>
              </a:rPr>
              <a:t>Youth-specific Coordinated Entry and data capacity.</a:t>
            </a:r>
            <a:r>
              <a:rPr lang="en-US" sz="1200" b="0" i="0" kern="1200" dirty="0">
                <a:solidFill>
                  <a:schemeClr val="tx1"/>
                </a:solidFill>
                <a:effectLst/>
                <a:latin typeface="+mn-lt"/>
                <a:ea typeface="+mn-ea"/>
                <a:cs typeface="+mn-cs"/>
              </a:rPr>
              <a:t> If applying for YHDP, </a:t>
            </a:r>
            <a:r>
              <a:rPr lang="en-US" sz="1200" b="0" i="0" kern="1200" dirty="0" err="1">
                <a:solidFill>
                  <a:schemeClr val="tx1"/>
                </a:solidFill>
                <a:effectLst/>
                <a:latin typeface="+mn-lt"/>
                <a:ea typeface="+mn-ea"/>
                <a:cs typeface="+mn-cs"/>
              </a:rPr>
              <a:t>RNCoC</a:t>
            </a:r>
            <a:r>
              <a:rPr lang="en-US" sz="1200" b="0" i="0" kern="1200" dirty="0">
                <a:solidFill>
                  <a:schemeClr val="tx1"/>
                </a:solidFill>
                <a:effectLst/>
                <a:latin typeface="+mn-lt"/>
                <a:ea typeface="+mn-ea"/>
                <a:cs typeface="+mn-cs"/>
              </a:rPr>
              <a:t> needs to explain how youth are identified, screened, assessed, and referred, including pregnant/parenting youth, youth exiting foster care or justice systems, trafficked/exploited youth, and youth needing substance use or mental health services. </a:t>
            </a:r>
          </a:p>
          <a:p>
            <a:pPr rtl="0" fontAlgn="base"/>
            <a:r>
              <a:rPr lang="en-US" sz="1200" b="1" i="0" kern="1200" dirty="0">
                <a:solidFill>
                  <a:schemeClr val="tx1"/>
                </a:solidFill>
                <a:effectLst/>
                <a:latin typeface="+mn-lt"/>
                <a:ea typeface="+mn-ea"/>
                <a:cs typeface="+mn-cs"/>
              </a:rPr>
              <a:t>Provider capacity.</a:t>
            </a:r>
            <a:r>
              <a:rPr lang="en-US" sz="1200" b="0" i="0" kern="1200" dirty="0">
                <a:solidFill>
                  <a:schemeClr val="tx1"/>
                </a:solidFill>
                <a:effectLst/>
                <a:latin typeface="+mn-lt"/>
                <a:ea typeface="+mn-ea"/>
                <a:cs typeface="+mn-cs"/>
              </a:rPr>
              <a:t> HUD will look at whether project applicants and subrecipients have satisfactory capacity, drawdowns, performance, monitoring history, timeliness, financial systems, staffing, and ability to meet federal requirements. </a:t>
            </a:r>
          </a:p>
          <a:p>
            <a:pPr rtl="0" fontAlgn="base"/>
            <a:r>
              <a:rPr lang="en-US" sz="1200" b="1" i="0" kern="1200" dirty="0">
                <a:solidFill>
                  <a:schemeClr val="tx1"/>
                </a:solidFill>
                <a:effectLst/>
                <a:latin typeface="+mn-lt"/>
                <a:ea typeface="+mn-ea"/>
                <a:cs typeface="+mn-cs"/>
              </a:rPr>
              <a:t>Match or match exception strategy.</a:t>
            </a:r>
            <a:r>
              <a:rPr lang="en-US" sz="1200" b="0" i="0" kern="1200" dirty="0">
                <a:solidFill>
                  <a:schemeClr val="tx1"/>
                </a:solidFill>
                <a:effectLst/>
                <a:latin typeface="+mn-lt"/>
                <a:ea typeface="+mn-ea"/>
                <a:cs typeface="+mn-cs"/>
              </a:rPr>
              <a:t> YHDP projects generally have match requirements, but the Appendix includes built-in exceptions if the recipient can identify multiple non-YHDP community resources that assist homeless youth, or if the recipient has no other active CoC or YHDP grants. This should be assessed provider by provider.</a:t>
            </a:r>
          </a:p>
          <a:p>
            <a:endParaRPr lang="en-US" dirty="0"/>
          </a:p>
        </p:txBody>
      </p:sp>
      <p:sp>
        <p:nvSpPr>
          <p:cNvPr id="4" name="Slide Number Placeholder 3"/>
          <p:cNvSpPr>
            <a:spLocks noGrp="1"/>
          </p:cNvSpPr>
          <p:nvPr>
            <p:ph type="sldNum" sz="quarter" idx="5"/>
          </p:nvPr>
        </p:nvSpPr>
        <p:spPr/>
        <p:txBody>
          <a:bodyPr/>
          <a:lstStyle/>
          <a:p>
            <a:fld id="{25F26024-37DC-476A-B7F0-79ACCF2F557F}" type="slidenum">
              <a:rPr lang="en-US" smtClean="0"/>
              <a:t>4</a:t>
            </a:fld>
            <a:endParaRPr lang="en-US"/>
          </a:p>
        </p:txBody>
      </p:sp>
    </p:spTree>
    <p:extLst>
      <p:ext uri="{BB962C8B-B14F-4D97-AF65-F5344CB8AC3E}">
        <p14:creationId xmlns:p14="http://schemas.microsoft.com/office/powerpoint/2010/main" val="2786425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F26024-37DC-476A-B7F0-79ACCF2F557F}" type="slidenum">
              <a:rPr lang="en-US" smtClean="0"/>
              <a:t>7</a:t>
            </a:fld>
            <a:endParaRPr lang="en-US"/>
          </a:p>
        </p:txBody>
      </p:sp>
    </p:spTree>
    <p:extLst>
      <p:ext uri="{BB962C8B-B14F-4D97-AF65-F5344CB8AC3E}">
        <p14:creationId xmlns:p14="http://schemas.microsoft.com/office/powerpoint/2010/main" val="2151166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3" name="Freeform: Shape 62">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65" name="Freeform: Shape 64">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6" name="Freeform: Shape 65">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7" name="Freeform: Shape 66">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 name="Freeform: Shape 6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9" name="Freeform: Shape 6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9" name="Freeform: Shape 48">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le 1">
            <a:extLst>
              <a:ext uri="{FF2B5EF4-FFF2-40B4-BE49-F238E27FC236}">
                <a16:creationId xmlns:a16="http://schemas.microsoft.com/office/drawing/2014/main" id="{E0212DEF-77F5-6F7E-8B9B-476034CC73A8}"/>
              </a:ext>
            </a:extLst>
          </p:cNvPr>
          <p:cNvSpPr>
            <a:spLocks noGrp="1"/>
          </p:cNvSpPr>
          <p:nvPr>
            <p:ph type="title"/>
          </p:nvPr>
        </p:nvSpPr>
        <p:spPr>
          <a:xfrm>
            <a:off x="3502731" y="1542402"/>
            <a:ext cx="5186842" cy="2387918"/>
          </a:xfrm>
        </p:spPr>
        <p:txBody>
          <a:bodyPr vert="horz" lIns="91440" tIns="45720" rIns="91440" bIns="45720" rtlCol="0" anchor="b">
            <a:normAutofit/>
          </a:bodyPr>
          <a:lstStyle/>
          <a:p>
            <a:pPr defTabSz="914400">
              <a:lnSpc>
                <a:spcPct val="90000"/>
              </a:lnSpc>
            </a:pPr>
            <a:r>
              <a:rPr lang="en-US" sz="5200" kern="1200" dirty="0">
                <a:solidFill>
                  <a:schemeClr val="tx2"/>
                </a:solidFill>
                <a:latin typeface="+mj-lt"/>
                <a:ea typeface="+mj-ea"/>
                <a:cs typeface="+mj-cs"/>
              </a:rPr>
              <a:t>YHDP &amp; CoC Builds</a:t>
            </a:r>
          </a:p>
        </p:txBody>
      </p:sp>
      <p:grpSp>
        <p:nvGrpSpPr>
          <p:cNvPr id="52" name="Group 51">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53" name="Freeform: Shape 52">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56" name="Freeform: Shape 55">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 name="Group 57">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59" name="Freeform: Shape 58">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62" name="Freeform: Shape 61">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E257E9D9-B605-F3C0-D4E5-763DD7849377}"/>
              </a:ext>
            </a:extLst>
          </p:cNvPr>
          <p:cNvPicPr>
            <a:picLocks noChangeAspect="1"/>
          </p:cNvPicPr>
          <p:nvPr/>
        </p:nvPicPr>
        <p:blipFill>
          <a:blip r:embed="rId2"/>
          <a:stretch>
            <a:fillRect/>
          </a:stretch>
        </p:blipFill>
        <p:spPr>
          <a:xfrm>
            <a:off x="7266008" y="4186406"/>
            <a:ext cx="3210452" cy="2756956"/>
          </a:xfrm>
          <a:prstGeom prst="rect">
            <a:avLst/>
          </a:prstGeom>
        </p:spPr>
      </p:pic>
      <p:pic>
        <p:nvPicPr>
          <p:cNvPr id="10" name="Picture 9">
            <a:extLst>
              <a:ext uri="{FF2B5EF4-FFF2-40B4-BE49-F238E27FC236}">
                <a16:creationId xmlns:a16="http://schemas.microsoft.com/office/drawing/2014/main" id="{A0C27302-819D-449C-E417-4A7F7C7D3046}"/>
              </a:ext>
            </a:extLst>
          </p:cNvPr>
          <p:cNvPicPr>
            <a:picLocks noChangeAspect="1"/>
          </p:cNvPicPr>
          <p:nvPr/>
        </p:nvPicPr>
        <p:blipFill>
          <a:blip r:embed="rId3"/>
          <a:stretch>
            <a:fillRect/>
          </a:stretch>
        </p:blipFill>
        <p:spPr>
          <a:xfrm>
            <a:off x="233374" y="5464620"/>
            <a:ext cx="5346583" cy="1364493"/>
          </a:xfrm>
          <a:prstGeom prst="rect">
            <a:avLst/>
          </a:prstGeom>
        </p:spPr>
      </p:pic>
    </p:spTree>
    <p:extLst>
      <p:ext uri="{BB962C8B-B14F-4D97-AF65-F5344CB8AC3E}">
        <p14:creationId xmlns:p14="http://schemas.microsoft.com/office/powerpoint/2010/main" val="2807511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nvPr>
        </p:nvSpPr>
        <p:spPr>
          <a:xfrm>
            <a:off x="640080" y="1243013"/>
            <a:ext cx="3855720" cy="4371974"/>
          </a:xfrm>
        </p:spPr>
        <p:txBody>
          <a:bodyPr vert="horz" lIns="91440" tIns="45720" rIns="91440" bIns="45720" rtlCol="0" anchor="ctr">
            <a:normAutofit/>
          </a:bodyPr>
          <a:lstStyle/>
          <a:p>
            <a:pPr algn="l" defTabSz="914400">
              <a:lnSpc>
                <a:spcPct val="90000"/>
              </a:lnSpc>
              <a:defRPr sz="2800"/>
            </a:pPr>
            <a:r>
              <a:rPr lang="en-US" sz="3600" kern="1200">
                <a:solidFill>
                  <a:schemeClr val="tx2"/>
                </a:solidFill>
                <a:latin typeface="+mj-lt"/>
                <a:ea typeface="+mj-ea"/>
                <a:cs typeface="+mj-cs"/>
              </a:rPr>
              <a:t>Youth Homelessness Demonstration Program (YHDP)</a:t>
            </a:r>
          </a:p>
        </p:txBody>
      </p:sp>
      <p:sp>
        <p:nvSpPr>
          <p:cNvPr id="3" name="TextBox 2"/>
          <p:cNvSpPr txBox="1"/>
          <p:nvPr/>
        </p:nvSpPr>
        <p:spPr>
          <a:xfrm>
            <a:off x="6172200" y="804672"/>
            <a:ext cx="5221224" cy="5230368"/>
          </a:xfrm>
          <a:prstGeom prst="rect">
            <a:avLst/>
          </a:prstGeom>
        </p:spPr>
        <p:txBody>
          <a:bodyPr vert="horz" lIns="91440" tIns="45720" rIns="91440" bIns="45720" rtlCol="0" anchor="ctr">
            <a:normAutofit/>
          </a:bodyPr>
          <a:lstStyle/>
          <a:p>
            <a:pPr indent="-228600" defTabSz="914400">
              <a:lnSpc>
                <a:spcPct val="90000"/>
              </a:lnSpc>
              <a:spcAft>
                <a:spcPts val="800"/>
              </a:spcAft>
              <a:buFont typeface="Arial" panose="020B0604020202020204" pitchFamily="34" charset="0"/>
              <a:buChar char="•"/>
              <a:defRPr sz="2000"/>
            </a:pPr>
            <a:r>
              <a:rPr lang="en-US" sz="1600" dirty="0">
                <a:solidFill>
                  <a:schemeClr val="tx2"/>
                </a:solidFill>
              </a:rPr>
              <a:t>Competitive HUD initiative to reduce youth homelessness through housing and services for youth ages 24 and under.</a:t>
            </a:r>
          </a:p>
          <a:p>
            <a:pPr indent="-228600" defTabSz="914400">
              <a:lnSpc>
                <a:spcPct val="90000"/>
              </a:lnSpc>
              <a:spcAft>
                <a:spcPts val="800"/>
              </a:spcAft>
              <a:buFont typeface="Arial" panose="020B0604020202020204" pitchFamily="34" charset="0"/>
              <a:buChar char="•"/>
              <a:defRPr sz="2000"/>
            </a:pPr>
            <a:r>
              <a:rPr lang="en-US" sz="1600" dirty="0">
                <a:solidFill>
                  <a:schemeClr val="tx2"/>
                </a:solidFill>
              </a:rPr>
              <a:t>2026 Application Deadline: August 10, 2026 11:59 PM EST</a:t>
            </a:r>
          </a:p>
          <a:p>
            <a:pPr indent="-228600" defTabSz="914400">
              <a:lnSpc>
                <a:spcPct val="90000"/>
              </a:lnSpc>
              <a:spcAft>
                <a:spcPts val="800"/>
              </a:spcAft>
              <a:buFont typeface="Arial" panose="020B0604020202020204" pitchFamily="34" charset="0"/>
              <a:buChar char="•"/>
              <a:defRPr sz="2000"/>
            </a:pPr>
            <a:r>
              <a:rPr lang="en-US" sz="1600" dirty="0">
                <a:solidFill>
                  <a:schemeClr val="tx2"/>
                </a:solidFill>
              </a:rPr>
              <a:t>HUD may fund:</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Permanent Housing</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Rapid Re-Housing</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Joint TH/RRH</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Supportive Services</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Planning and Coordinated Entry improvements</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Innovative youth-focused projects</a:t>
            </a:r>
          </a:p>
          <a:p>
            <a:pPr indent="-228600" defTabSz="914400">
              <a:lnSpc>
                <a:spcPct val="90000"/>
              </a:lnSpc>
              <a:spcAft>
                <a:spcPts val="800"/>
              </a:spcAft>
              <a:buFont typeface="Arial" panose="020B0604020202020204" pitchFamily="34" charset="0"/>
              <a:buChar char="•"/>
              <a:defRPr sz="2000"/>
            </a:pPr>
            <a:r>
              <a:rPr lang="en-US" sz="1600" dirty="0">
                <a:solidFill>
                  <a:schemeClr val="tx2"/>
                </a:solidFill>
              </a:rPr>
              <a:t>Funding requests generally range from $500,000 to $15 million.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nvPr>
        </p:nvSpPr>
        <p:spPr>
          <a:xfrm>
            <a:off x="640080" y="1243013"/>
            <a:ext cx="3855720" cy="4371974"/>
          </a:xfrm>
        </p:spPr>
        <p:txBody>
          <a:bodyPr vert="horz" lIns="91440" tIns="45720" rIns="91440" bIns="45720" rtlCol="0" anchor="ctr">
            <a:normAutofit/>
          </a:bodyPr>
          <a:lstStyle/>
          <a:p>
            <a:pPr algn="l" defTabSz="914400">
              <a:lnSpc>
                <a:spcPct val="90000"/>
              </a:lnSpc>
              <a:defRPr sz="2800"/>
            </a:pPr>
            <a:r>
              <a:rPr lang="en-US" sz="3600" kern="1200">
                <a:solidFill>
                  <a:schemeClr val="tx2"/>
                </a:solidFill>
                <a:latin typeface="+mj-lt"/>
                <a:ea typeface="+mj-ea"/>
                <a:cs typeface="+mj-cs"/>
              </a:rPr>
              <a:t>Youth Homelessness Systems Improvement (YHSI)</a:t>
            </a:r>
          </a:p>
        </p:txBody>
      </p:sp>
      <p:sp>
        <p:nvSpPr>
          <p:cNvPr id="3" name="TextBox 2"/>
          <p:cNvSpPr txBox="1"/>
          <p:nvPr/>
        </p:nvSpPr>
        <p:spPr>
          <a:xfrm>
            <a:off x="6172200" y="804672"/>
            <a:ext cx="5221224" cy="5230368"/>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defRPr sz="2000"/>
            </a:pPr>
            <a:r>
              <a:rPr lang="en-US" sz="1600" dirty="0">
                <a:solidFill>
                  <a:schemeClr val="tx2"/>
                </a:solidFill>
              </a:rPr>
              <a:t>What is YHSI?</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HUD funding to strengthen the youth homelessness response system through planning, coordination, capacity building, and system improvements.</a:t>
            </a:r>
          </a:p>
          <a:p>
            <a:pPr indent="-228600" defTabSz="914400">
              <a:lnSpc>
                <a:spcPct val="90000"/>
              </a:lnSpc>
              <a:spcAft>
                <a:spcPts val="600"/>
              </a:spcAft>
              <a:buFont typeface="Arial" panose="020B0604020202020204" pitchFamily="34" charset="0"/>
              <a:buChar char="•"/>
              <a:defRPr sz="2000"/>
            </a:pPr>
            <a:r>
              <a:rPr lang="en-US" sz="1600" dirty="0">
                <a:solidFill>
                  <a:schemeClr val="tx2"/>
                </a:solidFill>
              </a:rPr>
              <a:t>2026 Application Deadline</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August 10, 2026 11:59PM EST</a:t>
            </a:r>
          </a:p>
          <a:p>
            <a:pPr indent="-228600" defTabSz="914400">
              <a:lnSpc>
                <a:spcPct val="90000"/>
              </a:lnSpc>
              <a:spcAft>
                <a:spcPts val="600"/>
              </a:spcAft>
              <a:buFont typeface="Arial" panose="020B0604020202020204" pitchFamily="34" charset="0"/>
              <a:buChar char="•"/>
              <a:defRPr sz="2000"/>
            </a:pPr>
            <a:r>
              <a:rPr lang="en-US" sz="1600" dirty="0">
                <a:solidFill>
                  <a:schemeClr val="tx2"/>
                </a:solidFill>
              </a:rPr>
              <a:t>Eligible Activities</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Coordinated Entry improvements</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HMIS enhancements</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System planning and coordination</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Provider capacity building</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Youth engagement and leadership</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Cross-system partnerships</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Training and workforce development</a:t>
            </a:r>
          </a:p>
          <a:p>
            <a:pPr indent="-228600" defTabSz="914400">
              <a:lnSpc>
                <a:spcPct val="90000"/>
              </a:lnSpc>
              <a:spcAft>
                <a:spcPts val="600"/>
              </a:spcAft>
              <a:buFont typeface="Arial" panose="020B0604020202020204" pitchFamily="34" charset="0"/>
              <a:buChar char="•"/>
              <a:defRPr sz="2000"/>
            </a:pPr>
            <a:r>
              <a:rPr lang="en-US" sz="1600" dirty="0">
                <a:solidFill>
                  <a:schemeClr val="tx2"/>
                </a:solidFill>
              </a:rPr>
              <a:t>Funding</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Approximately 49 awards nationwide</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Approximately $1 million per award</a:t>
            </a:r>
          </a:p>
          <a:p>
            <a:pPr lvl="1" indent="-228600" defTabSz="914400">
              <a:lnSpc>
                <a:spcPct val="90000"/>
              </a:lnSpc>
              <a:spcAft>
                <a:spcPts val="600"/>
              </a:spcAft>
              <a:buFont typeface="Arial" panose="020B0604020202020204" pitchFamily="34" charset="0"/>
              <a:buChar char="•"/>
              <a:defRPr sz="1800"/>
            </a:pPr>
            <a:r>
              <a:rPr lang="en-US" sz="1600" dirty="0">
                <a:solidFill>
                  <a:schemeClr val="tx2"/>
                </a:solidFill>
              </a:rPr>
              <a:t>No match requirement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804672" y="1243013"/>
            <a:ext cx="3855720" cy="4371974"/>
          </a:xfrm>
        </p:spPr>
        <p:txBody>
          <a:bodyPr vert="horz" lIns="91440" tIns="45720" rIns="91440" bIns="45720" rtlCol="0" anchor="ctr">
            <a:normAutofit/>
          </a:bodyPr>
          <a:lstStyle/>
          <a:p>
            <a:pPr algn="l" defTabSz="914400">
              <a:lnSpc>
                <a:spcPct val="90000"/>
              </a:lnSpc>
              <a:defRPr sz="2800"/>
            </a:pPr>
            <a:r>
              <a:rPr lang="en-US" sz="3600" kern="1200" dirty="0">
                <a:solidFill>
                  <a:schemeClr val="tx2"/>
                </a:solidFill>
                <a:latin typeface="+mj-lt"/>
                <a:ea typeface="+mj-ea"/>
                <a:cs typeface="+mj-cs"/>
              </a:rPr>
              <a:t>Is </a:t>
            </a:r>
            <a:r>
              <a:rPr lang="en-US" sz="3600" kern="1200" dirty="0" err="1">
                <a:solidFill>
                  <a:schemeClr val="tx2"/>
                </a:solidFill>
                <a:latin typeface="+mj-lt"/>
                <a:ea typeface="+mj-ea"/>
                <a:cs typeface="+mj-cs"/>
              </a:rPr>
              <a:t>RNCoC</a:t>
            </a:r>
            <a:r>
              <a:rPr lang="en-US" sz="3600" kern="1200" dirty="0">
                <a:solidFill>
                  <a:schemeClr val="tx2"/>
                </a:solidFill>
                <a:latin typeface="+mj-lt"/>
                <a:ea typeface="+mj-ea"/>
                <a:cs typeface="+mj-cs"/>
              </a:rPr>
              <a:t> Ready for YHDP/YHSI?</a:t>
            </a: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p:cNvSpPr txBox="1"/>
          <p:nvPr/>
        </p:nvSpPr>
        <p:spPr>
          <a:xfrm>
            <a:off x="6632812" y="1032987"/>
            <a:ext cx="4919108" cy="4792027"/>
          </a:xfrm>
          <a:prstGeom prst="rect">
            <a:avLst/>
          </a:prstGeom>
        </p:spPr>
        <p:txBody>
          <a:bodyPr vert="horz" lIns="91440" tIns="45720" rIns="91440" bIns="45720" rtlCol="0" anchor="ctr">
            <a:noAutofit/>
          </a:bodyPr>
          <a:lstStyle/>
          <a:p>
            <a:pPr indent="-228600" defTabSz="914400">
              <a:lnSpc>
                <a:spcPct val="90000"/>
              </a:lnSpc>
              <a:spcAft>
                <a:spcPts val="800"/>
              </a:spcAft>
              <a:buFont typeface="Arial" panose="020B0604020202020204" pitchFamily="34" charset="0"/>
              <a:buChar char="•"/>
              <a:defRPr sz="2000"/>
            </a:pPr>
            <a:r>
              <a:rPr lang="en-US" sz="1600" dirty="0">
                <a:solidFill>
                  <a:schemeClr val="tx2"/>
                </a:solidFill>
              </a:rPr>
              <a:t>HUD expects communities to demonstrate:</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Strong youth homelessness data</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Youth with lived experience involved in planning</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Cross-system partnerships (Child Welfare, Education, Behavioral Health, Tribes, DV, Workforce, Juvenile Justice)</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Coordinated response</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Ability to rapidly implement youth projects</a:t>
            </a:r>
          </a:p>
          <a:p>
            <a:pPr indent="-228600" defTabSz="914400">
              <a:lnSpc>
                <a:spcPct val="90000"/>
              </a:lnSpc>
              <a:spcAft>
                <a:spcPts val="800"/>
              </a:spcAft>
              <a:buFont typeface="Arial" panose="020B0604020202020204" pitchFamily="34" charset="0"/>
              <a:buChar char="•"/>
              <a:defRPr sz="2000"/>
            </a:pPr>
            <a:r>
              <a:rPr lang="en-US" sz="1600" dirty="0">
                <a:solidFill>
                  <a:schemeClr val="tx2"/>
                </a:solidFill>
              </a:rPr>
              <a:t>Discussion Questions:</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Do we have sufficient youth need and provider capacity?</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Do we have youth leadership engaged?</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Are community partnerships strong enough?</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Do we have youth system gaps that funding could address?</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Would funding strengthen collaboration across agencies?</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Are partners committed to improving the youth response</a:t>
            </a:r>
          </a:p>
          <a:p>
            <a:pPr lvl="1" indent="-228600" defTabSz="914400">
              <a:lnSpc>
                <a:spcPct val="90000"/>
              </a:lnSpc>
              <a:spcAft>
                <a:spcPts val="800"/>
              </a:spcAft>
              <a:buFont typeface="Arial" panose="020B0604020202020204" pitchFamily="34" charset="0"/>
              <a:buChar char="•"/>
              <a:defRPr sz="1800"/>
            </a:pPr>
            <a:r>
              <a:rPr lang="en-US" sz="1600" dirty="0">
                <a:solidFill>
                  <a:schemeClr val="tx2"/>
                </a:solidFill>
              </a:rPr>
              <a:t>Can </a:t>
            </a:r>
            <a:r>
              <a:rPr lang="en-US" sz="1600" dirty="0" err="1">
                <a:solidFill>
                  <a:schemeClr val="tx2"/>
                </a:solidFill>
              </a:rPr>
              <a:t>RNCoC</a:t>
            </a:r>
            <a:r>
              <a:rPr lang="en-US" sz="1600" dirty="0">
                <a:solidFill>
                  <a:schemeClr val="tx2"/>
                </a:solidFill>
              </a:rPr>
              <a:t> dedicate staff to lead a multi-year systems improvement effort?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nvPr>
        </p:nvSpPr>
        <p:spPr>
          <a:xfrm>
            <a:off x="640080" y="1243013"/>
            <a:ext cx="3855720" cy="4371974"/>
          </a:xfrm>
        </p:spPr>
        <p:txBody>
          <a:bodyPr vert="horz" lIns="91440" tIns="45720" rIns="91440" bIns="45720" rtlCol="0" anchor="ctr">
            <a:normAutofit/>
          </a:bodyPr>
          <a:lstStyle/>
          <a:p>
            <a:pPr algn="l" defTabSz="914400">
              <a:lnSpc>
                <a:spcPct val="90000"/>
              </a:lnSpc>
              <a:defRPr sz="2800"/>
            </a:pPr>
            <a:r>
              <a:rPr lang="en-US" sz="3600" kern="1200">
                <a:solidFill>
                  <a:schemeClr val="tx2"/>
                </a:solidFill>
                <a:latin typeface="+mj-lt"/>
                <a:ea typeface="+mj-ea"/>
                <a:cs typeface="+mj-cs"/>
              </a:rPr>
              <a:t>Continuum of Care Builds (CoC Builds)</a:t>
            </a:r>
          </a:p>
        </p:txBody>
      </p:sp>
      <p:sp>
        <p:nvSpPr>
          <p:cNvPr id="3" name="TextBox 2"/>
          <p:cNvSpPr txBox="1"/>
          <p:nvPr/>
        </p:nvSpPr>
        <p:spPr>
          <a:xfrm>
            <a:off x="6172200" y="804672"/>
            <a:ext cx="5221224" cy="5230368"/>
          </a:xfrm>
          <a:prstGeom prst="rect">
            <a:avLst/>
          </a:prstGeom>
        </p:spPr>
        <p:txBody>
          <a:bodyPr vert="horz" lIns="91440" tIns="45720" rIns="91440" bIns="45720" rtlCol="0" anchor="ctr">
            <a:normAutofit/>
          </a:bodyPr>
          <a:lstStyle/>
          <a:p>
            <a:pPr indent="-228600" defTabSz="914400">
              <a:lnSpc>
                <a:spcPct val="90000"/>
              </a:lnSpc>
              <a:spcAft>
                <a:spcPts val="800"/>
              </a:spcAft>
              <a:buFont typeface="Arial" panose="020B0604020202020204" pitchFamily="34" charset="0"/>
              <a:buChar char="•"/>
              <a:defRPr sz="2000"/>
            </a:pPr>
            <a:r>
              <a:rPr lang="en-US" dirty="0">
                <a:solidFill>
                  <a:schemeClr val="tx2"/>
                </a:solidFill>
              </a:rPr>
              <a:t>Competitive capital funding for new Permanent Supportive Housing (PSH).</a:t>
            </a:r>
          </a:p>
          <a:p>
            <a:pPr indent="-228600" defTabSz="914400">
              <a:lnSpc>
                <a:spcPct val="90000"/>
              </a:lnSpc>
              <a:spcAft>
                <a:spcPts val="800"/>
              </a:spcAft>
              <a:buFont typeface="Arial" panose="020B0604020202020204" pitchFamily="34" charset="0"/>
              <a:buChar char="•"/>
              <a:defRPr sz="2000"/>
            </a:pPr>
            <a:r>
              <a:rPr lang="en-US" dirty="0">
                <a:solidFill>
                  <a:schemeClr val="tx2"/>
                </a:solidFill>
              </a:rPr>
              <a:t>Eligible activities include:</a:t>
            </a:r>
          </a:p>
          <a:p>
            <a:pPr lvl="1" indent="-228600" defTabSz="914400">
              <a:lnSpc>
                <a:spcPct val="90000"/>
              </a:lnSpc>
              <a:spcAft>
                <a:spcPts val="800"/>
              </a:spcAft>
              <a:buFont typeface="Arial" panose="020B0604020202020204" pitchFamily="34" charset="0"/>
              <a:buChar char="•"/>
              <a:defRPr sz="1800"/>
            </a:pPr>
            <a:r>
              <a:rPr lang="en-US" dirty="0">
                <a:solidFill>
                  <a:schemeClr val="tx2"/>
                </a:solidFill>
              </a:rPr>
              <a:t>New Construction</a:t>
            </a:r>
          </a:p>
          <a:p>
            <a:pPr lvl="1" indent="-228600" defTabSz="914400">
              <a:lnSpc>
                <a:spcPct val="90000"/>
              </a:lnSpc>
              <a:spcAft>
                <a:spcPts val="800"/>
              </a:spcAft>
              <a:buFont typeface="Arial" panose="020B0604020202020204" pitchFamily="34" charset="0"/>
              <a:buChar char="•"/>
              <a:defRPr sz="1800"/>
            </a:pPr>
            <a:r>
              <a:rPr lang="en-US" dirty="0">
                <a:solidFill>
                  <a:schemeClr val="tx2"/>
                </a:solidFill>
              </a:rPr>
              <a:t>Acquisition</a:t>
            </a:r>
          </a:p>
          <a:p>
            <a:pPr lvl="1" indent="-228600" defTabSz="914400">
              <a:lnSpc>
                <a:spcPct val="90000"/>
              </a:lnSpc>
              <a:spcAft>
                <a:spcPts val="800"/>
              </a:spcAft>
              <a:buFont typeface="Arial" panose="020B0604020202020204" pitchFamily="34" charset="0"/>
              <a:buChar char="•"/>
              <a:defRPr sz="1800"/>
            </a:pPr>
            <a:r>
              <a:rPr lang="en-US" dirty="0">
                <a:solidFill>
                  <a:schemeClr val="tx2"/>
                </a:solidFill>
              </a:rPr>
              <a:t>Rehabilitation</a:t>
            </a:r>
          </a:p>
          <a:p>
            <a:pPr indent="-228600" defTabSz="914400">
              <a:lnSpc>
                <a:spcPct val="90000"/>
              </a:lnSpc>
              <a:spcAft>
                <a:spcPts val="800"/>
              </a:spcAft>
              <a:buFont typeface="Arial" panose="020B0604020202020204" pitchFamily="34" charset="0"/>
              <a:buChar char="•"/>
              <a:defRPr sz="2000"/>
            </a:pPr>
            <a:r>
              <a:rPr lang="en-US" dirty="0">
                <a:solidFill>
                  <a:schemeClr val="tx2"/>
                </a:solidFill>
              </a:rPr>
              <a:t>2026 Application Deadline: July 23, 2026 8:00PM EST.</a:t>
            </a:r>
          </a:p>
          <a:p>
            <a:pPr indent="-228600" defTabSz="914400">
              <a:lnSpc>
                <a:spcPct val="90000"/>
              </a:lnSpc>
              <a:spcAft>
                <a:spcPts val="800"/>
              </a:spcAft>
              <a:buFont typeface="Arial" panose="020B0604020202020204" pitchFamily="34" charset="0"/>
              <a:buChar char="•"/>
              <a:defRPr sz="2000"/>
            </a:pPr>
            <a:r>
              <a:rPr lang="en-US" dirty="0">
                <a:solidFill>
                  <a:schemeClr val="tx2"/>
                </a:solidFill>
              </a:rPr>
              <a:t>Funding available nationally: $100 million.</a:t>
            </a:r>
          </a:p>
          <a:p>
            <a:pPr indent="-228600" defTabSz="914400">
              <a:lnSpc>
                <a:spcPct val="90000"/>
              </a:lnSpc>
              <a:spcAft>
                <a:spcPts val="800"/>
              </a:spcAft>
              <a:buFont typeface="Arial" panose="020B0604020202020204" pitchFamily="34" charset="0"/>
              <a:buChar char="•"/>
              <a:defRPr sz="2000"/>
            </a:pPr>
            <a:r>
              <a:rPr lang="en-US" dirty="0">
                <a:solidFill>
                  <a:schemeClr val="tx2"/>
                </a:solidFill>
              </a:rPr>
              <a:t>Project awards: $1 million to $12 million (depending on eligibility).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804672" y="1243013"/>
            <a:ext cx="3855720" cy="4371974"/>
          </a:xfrm>
        </p:spPr>
        <p:txBody>
          <a:bodyPr vert="horz" lIns="91440" tIns="45720" rIns="91440" bIns="45720" rtlCol="0" anchor="ctr">
            <a:normAutofit/>
          </a:bodyPr>
          <a:lstStyle/>
          <a:p>
            <a:pPr algn="l" defTabSz="914400">
              <a:lnSpc>
                <a:spcPct val="90000"/>
              </a:lnSpc>
              <a:defRPr sz="2800"/>
            </a:pPr>
            <a:r>
              <a:rPr lang="en-US" sz="3600" kern="1200">
                <a:solidFill>
                  <a:schemeClr val="tx2"/>
                </a:solidFill>
                <a:latin typeface="+mj-lt"/>
                <a:ea typeface="+mj-ea"/>
                <a:cs typeface="+mj-cs"/>
              </a:rPr>
              <a:t>Is RNCoC Ready for CoC Builds?</a:t>
            </a:r>
          </a:p>
        </p:txBody>
      </p:sp>
      <p:grpSp>
        <p:nvGrpSpPr>
          <p:cNvPr id="20" name="Group 19">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21" name="Freeform: Shape 20">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p:cNvSpPr txBox="1"/>
          <p:nvPr/>
        </p:nvSpPr>
        <p:spPr>
          <a:xfrm>
            <a:off x="6096000" y="190500"/>
            <a:ext cx="5989320" cy="5882639"/>
          </a:xfrm>
          <a:prstGeom prst="rect">
            <a:avLst/>
          </a:prstGeom>
        </p:spPr>
        <p:txBody>
          <a:bodyPr vert="horz" lIns="91440" tIns="45720" rIns="91440" bIns="45720" rtlCol="0" anchor="ctr">
            <a:normAutofit/>
          </a:bodyPr>
          <a:lstStyle/>
          <a:p>
            <a:pPr indent="-228600" defTabSz="914400">
              <a:lnSpc>
                <a:spcPct val="90000"/>
              </a:lnSpc>
              <a:spcAft>
                <a:spcPts val="800"/>
              </a:spcAft>
              <a:buFont typeface="Arial" panose="020B0604020202020204" pitchFamily="34" charset="0"/>
              <a:buChar char="•"/>
              <a:defRPr sz="2000"/>
            </a:pPr>
            <a:r>
              <a:rPr lang="en-US" sz="1700" dirty="0">
                <a:solidFill>
                  <a:schemeClr val="tx2"/>
                </a:solidFill>
              </a:rPr>
              <a:t>HUD expects projects to demonstrate:</a:t>
            </a:r>
          </a:p>
          <a:p>
            <a:pPr lvl="1" indent="-228600" defTabSz="914400">
              <a:lnSpc>
                <a:spcPct val="90000"/>
              </a:lnSpc>
              <a:spcAft>
                <a:spcPts val="800"/>
              </a:spcAft>
              <a:buFont typeface="Arial" panose="020B0604020202020204" pitchFamily="34" charset="0"/>
              <a:buChar char="•"/>
              <a:defRPr sz="1800"/>
            </a:pPr>
            <a:r>
              <a:rPr lang="en-US" sz="1700" dirty="0">
                <a:solidFill>
                  <a:schemeClr val="tx2"/>
                </a:solidFill>
              </a:rPr>
              <a:t>Site control</a:t>
            </a:r>
          </a:p>
          <a:p>
            <a:pPr lvl="1" indent="-228600" defTabSz="914400">
              <a:lnSpc>
                <a:spcPct val="90000"/>
              </a:lnSpc>
              <a:spcAft>
                <a:spcPts val="800"/>
              </a:spcAft>
              <a:buFont typeface="Arial" panose="020B0604020202020204" pitchFamily="34" charset="0"/>
              <a:buChar char="•"/>
              <a:defRPr sz="1800"/>
            </a:pPr>
            <a:r>
              <a:rPr lang="en-US" sz="1700" dirty="0">
                <a:solidFill>
                  <a:schemeClr val="tx2"/>
                </a:solidFill>
              </a:rPr>
              <a:t>Capital financing</a:t>
            </a:r>
          </a:p>
          <a:p>
            <a:pPr lvl="1" indent="-228600" defTabSz="914400">
              <a:lnSpc>
                <a:spcPct val="90000"/>
              </a:lnSpc>
              <a:spcAft>
                <a:spcPts val="800"/>
              </a:spcAft>
              <a:buFont typeface="Arial" panose="020B0604020202020204" pitchFamily="34" charset="0"/>
              <a:buChar char="•"/>
              <a:defRPr sz="1800"/>
            </a:pPr>
            <a:r>
              <a:rPr lang="en-US" sz="1700" dirty="0">
                <a:solidFill>
                  <a:schemeClr val="tx2"/>
                </a:solidFill>
              </a:rPr>
              <a:t>Financial feasibility</a:t>
            </a:r>
          </a:p>
          <a:p>
            <a:pPr lvl="1" indent="-228600" defTabSz="914400">
              <a:lnSpc>
                <a:spcPct val="90000"/>
              </a:lnSpc>
              <a:spcAft>
                <a:spcPts val="800"/>
              </a:spcAft>
              <a:buFont typeface="Arial" panose="020B0604020202020204" pitchFamily="34" charset="0"/>
              <a:buChar char="•"/>
              <a:defRPr sz="1800"/>
            </a:pPr>
            <a:r>
              <a:rPr lang="en-US" sz="1700" dirty="0">
                <a:solidFill>
                  <a:schemeClr val="tx2"/>
                </a:solidFill>
              </a:rPr>
              <a:t>Development team experience</a:t>
            </a:r>
          </a:p>
          <a:p>
            <a:pPr lvl="1" indent="-228600" defTabSz="914400">
              <a:lnSpc>
                <a:spcPct val="90000"/>
              </a:lnSpc>
              <a:spcAft>
                <a:spcPts val="800"/>
              </a:spcAft>
              <a:buFont typeface="Arial" panose="020B0604020202020204" pitchFamily="34" charset="0"/>
              <a:buChar char="•"/>
              <a:defRPr sz="1800"/>
            </a:pPr>
            <a:r>
              <a:rPr lang="en-US" sz="1700" dirty="0">
                <a:solidFill>
                  <a:schemeClr val="tx2"/>
                </a:solidFill>
              </a:rPr>
              <a:t>PSH operating and supportive service partners</a:t>
            </a:r>
          </a:p>
          <a:p>
            <a:pPr lvl="1" indent="-228600" defTabSz="914400">
              <a:lnSpc>
                <a:spcPct val="90000"/>
              </a:lnSpc>
              <a:spcAft>
                <a:spcPts val="800"/>
              </a:spcAft>
              <a:buFont typeface="Arial" panose="020B0604020202020204" pitchFamily="34" charset="0"/>
              <a:buChar char="•"/>
              <a:defRPr sz="1800"/>
            </a:pPr>
            <a:r>
              <a:rPr lang="en-US" sz="1700" dirty="0">
                <a:solidFill>
                  <a:schemeClr val="tx2"/>
                </a:solidFill>
              </a:rPr>
              <a:t>Environmental review readiness</a:t>
            </a:r>
          </a:p>
          <a:p>
            <a:pPr lvl="1" indent="-228600" defTabSz="914400">
              <a:lnSpc>
                <a:spcPct val="90000"/>
              </a:lnSpc>
              <a:spcAft>
                <a:spcPts val="800"/>
              </a:spcAft>
              <a:buFont typeface="Arial" panose="020B0604020202020204" pitchFamily="34" charset="0"/>
              <a:buChar char="•"/>
              <a:defRPr sz="1800"/>
            </a:pPr>
            <a:r>
              <a:rPr lang="en-US" sz="1700" dirty="0">
                <a:solidFill>
                  <a:schemeClr val="tx2"/>
                </a:solidFill>
              </a:rPr>
              <a:t>Ability to meet HUD construction timelines</a:t>
            </a:r>
          </a:p>
          <a:p>
            <a:pPr indent="-228600" defTabSz="914400">
              <a:lnSpc>
                <a:spcPct val="90000"/>
              </a:lnSpc>
              <a:spcAft>
                <a:spcPts val="800"/>
              </a:spcAft>
              <a:buFont typeface="Arial" panose="020B0604020202020204" pitchFamily="34" charset="0"/>
              <a:buChar char="•"/>
              <a:defRPr sz="2000"/>
            </a:pPr>
            <a:r>
              <a:rPr lang="en-US" sz="1700" dirty="0">
                <a:solidFill>
                  <a:schemeClr val="tx2"/>
                </a:solidFill>
              </a:rPr>
              <a:t>Discussion Questions:</a:t>
            </a:r>
          </a:p>
          <a:p>
            <a:pPr lvl="1" indent="-228600" defTabSz="914400">
              <a:lnSpc>
                <a:spcPct val="90000"/>
              </a:lnSpc>
              <a:spcAft>
                <a:spcPts val="800"/>
              </a:spcAft>
              <a:buFont typeface="Arial" panose="020B0604020202020204" pitchFamily="34" charset="0"/>
              <a:buChar char="•"/>
              <a:defRPr sz="1800"/>
            </a:pPr>
            <a:r>
              <a:rPr lang="en-US" sz="1700" dirty="0">
                <a:solidFill>
                  <a:schemeClr val="tx2"/>
                </a:solidFill>
              </a:rPr>
              <a:t>Do we have a shovel-ready project?</a:t>
            </a:r>
          </a:p>
          <a:p>
            <a:pPr lvl="1" indent="-228600" defTabSz="914400">
              <a:lnSpc>
                <a:spcPct val="90000"/>
              </a:lnSpc>
              <a:spcAft>
                <a:spcPts val="800"/>
              </a:spcAft>
              <a:buFont typeface="Arial" panose="020B0604020202020204" pitchFamily="34" charset="0"/>
              <a:buChar char="•"/>
              <a:defRPr sz="1800"/>
            </a:pPr>
            <a:r>
              <a:rPr lang="en-US" sz="1700" dirty="0">
                <a:solidFill>
                  <a:schemeClr val="tx2"/>
                </a:solidFill>
              </a:rPr>
              <a:t>Do we have committed development and service partners?</a:t>
            </a:r>
          </a:p>
          <a:p>
            <a:pPr lvl="1" indent="-228600" defTabSz="914400">
              <a:lnSpc>
                <a:spcPct val="90000"/>
              </a:lnSpc>
              <a:spcAft>
                <a:spcPts val="800"/>
              </a:spcAft>
              <a:buFont typeface="Arial" panose="020B0604020202020204" pitchFamily="34" charset="0"/>
              <a:buChar char="•"/>
              <a:defRPr sz="1800"/>
            </a:pPr>
            <a:r>
              <a:rPr lang="en-US" sz="1700" dirty="0">
                <a:solidFill>
                  <a:schemeClr val="tx2"/>
                </a:solidFill>
              </a:rPr>
              <a:t>Can we assemble financing within the application timeframe?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804672" y="1401859"/>
            <a:ext cx="4130185" cy="4054282"/>
          </a:xfrm>
        </p:spPr>
        <p:txBody>
          <a:bodyPr vert="horz" lIns="91440" tIns="45720" rIns="91440" bIns="45720" rtlCol="0" anchor="ctr">
            <a:normAutofit/>
          </a:bodyPr>
          <a:lstStyle/>
          <a:p>
            <a:pPr algn="l" defTabSz="914400">
              <a:lnSpc>
                <a:spcPct val="90000"/>
              </a:lnSpc>
              <a:defRPr sz="2800"/>
            </a:pPr>
            <a:r>
              <a:rPr lang="en-US" sz="3600" kern="1200">
                <a:solidFill>
                  <a:schemeClr val="tx2"/>
                </a:solidFill>
                <a:latin typeface="+mj-lt"/>
                <a:ea typeface="+mj-ea"/>
                <a:cs typeface="+mj-cs"/>
              </a:rPr>
              <a:t>Community Discussion &amp; Decision</a:t>
            </a:r>
          </a:p>
        </p:txBody>
      </p:sp>
      <p:grpSp>
        <p:nvGrpSpPr>
          <p:cNvPr id="27" name="Group 26">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28" name="Freeform: Shape 27">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5129537" y="1066800"/>
            <a:ext cx="6768619" cy="5076266"/>
          </a:xfrm>
          <a:prstGeom prst="rect">
            <a:avLst/>
          </a:prstGeom>
        </p:spPr>
        <p:txBody>
          <a:bodyPr vert="horz" lIns="91440" tIns="45720" rIns="91440" bIns="45720" rtlCol="0" anchor="ctr">
            <a:normAutofit/>
          </a:bodyPr>
          <a:lstStyle/>
          <a:p>
            <a:pPr indent="-228600" defTabSz="914400">
              <a:lnSpc>
                <a:spcPct val="90000"/>
              </a:lnSpc>
              <a:spcAft>
                <a:spcPts val="800"/>
              </a:spcAft>
              <a:buFont typeface="Arial" panose="020B0604020202020204" pitchFamily="34" charset="0"/>
              <a:buChar char="•"/>
              <a:defRPr sz="2000"/>
            </a:pPr>
            <a:r>
              <a:rPr lang="en-US" dirty="0">
                <a:solidFill>
                  <a:schemeClr val="tx2"/>
                </a:solidFill>
              </a:rPr>
              <a:t>YHDP/YHSI:</a:t>
            </a:r>
          </a:p>
          <a:p>
            <a:pPr lvl="1" indent="-228600" defTabSz="914400">
              <a:lnSpc>
                <a:spcPct val="90000"/>
              </a:lnSpc>
              <a:spcAft>
                <a:spcPts val="800"/>
              </a:spcAft>
              <a:buFont typeface="Arial" panose="020B0604020202020204" pitchFamily="34" charset="0"/>
              <a:buChar char="•"/>
              <a:defRPr sz="1800"/>
            </a:pPr>
            <a:r>
              <a:rPr lang="en-US" dirty="0">
                <a:solidFill>
                  <a:schemeClr val="tx2"/>
                </a:solidFill>
              </a:rPr>
              <a:t>Do we have the partnerships and youth leadership needed?</a:t>
            </a:r>
          </a:p>
          <a:p>
            <a:pPr lvl="1" indent="-228600" defTabSz="914400">
              <a:lnSpc>
                <a:spcPct val="90000"/>
              </a:lnSpc>
              <a:spcAft>
                <a:spcPts val="800"/>
              </a:spcAft>
              <a:buFont typeface="Arial" panose="020B0604020202020204" pitchFamily="34" charset="0"/>
              <a:buChar char="•"/>
              <a:defRPr sz="1800"/>
            </a:pPr>
            <a:r>
              <a:rPr lang="en-US" dirty="0">
                <a:solidFill>
                  <a:schemeClr val="tx2"/>
                </a:solidFill>
              </a:rPr>
              <a:t>Do we have providers prepared to operate youth projects?</a:t>
            </a:r>
          </a:p>
          <a:p>
            <a:pPr lvl="1" indent="-228600" defTabSz="914400">
              <a:lnSpc>
                <a:spcPct val="90000"/>
              </a:lnSpc>
              <a:spcAft>
                <a:spcPts val="800"/>
              </a:spcAft>
              <a:buFont typeface="Arial" panose="020B0604020202020204" pitchFamily="34" charset="0"/>
              <a:buChar char="•"/>
              <a:defRPr sz="1800"/>
            </a:pPr>
            <a:r>
              <a:rPr lang="en-US" dirty="0">
                <a:solidFill>
                  <a:schemeClr val="tx2"/>
                </a:solidFill>
              </a:rPr>
              <a:t>Are agencies ready and willing to dedicate staff to lead improvement efforts?</a:t>
            </a:r>
          </a:p>
          <a:p>
            <a:pPr indent="-228600" defTabSz="914400">
              <a:lnSpc>
                <a:spcPct val="90000"/>
              </a:lnSpc>
              <a:spcAft>
                <a:spcPts val="800"/>
              </a:spcAft>
              <a:buFont typeface="Arial" panose="020B0604020202020204" pitchFamily="34" charset="0"/>
              <a:buChar char="•"/>
              <a:defRPr sz="2000"/>
            </a:pPr>
            <a:r>
              <a:rPr lang="en-US" dirty="0">
                <a:solidFill>
                  <a:schemeClr val="tx2"/>
                </a:solidFill>
              </a:rPr>
              <a:t>CoC Builds:</a:t>
            </a:r>
          </a:p>
          <a:p>
            <a:pPr lvl="1" indent="-228600" defTabSz="914400">
              <a:lnSpc>
                <a:spcPct val="90000"/>
              </a:lnSpc>
              <a:spcAft>
                <a:spcPts val="800"/>
              </a:spcAft>
              <a:buFont typeface="Arial" panose="020B0604020202020204" pitchFamily="34" charset="0"/>
              <a:buChar char="•"/>
              <a:defRPr sz="1800"/>
            </a:pPr>
            <a:r>
              <a:rPr lang="en-US" dirty="0">
                <a:solidFill>
                  <a:schemeClr val="tx2"/>
                </a:solidFill>
              </a:rPr>
              <a:t>Do we have a development project ready to move forward?</a:t>
            </a:r>
          </a:p>
          <a:p>
            <a:pPr lvl="1" indent="-228600" defTabSz="914400">
              <a:lnSpc>
                <a:spcPct val="90000"/>
              </a:lnSpc>
              <a:spcAft>
                <a:spcPts val="800"/>
              </a:spcAft>
              <a:buFont typeface="Arial" panose="020B0604020202020204" pitchFamily="34" charset="0"/>
              <a:buChar char="•"/>
              <a:defRPr sz="1800"/>
            </a:pPr>
            <a:r>
              <a:rPr lang="en-US" dirty="0">
                <a:solidFill>
                  <a:schemeClr val="tx2"/>
                </a:solidFill>
              </a:rPr>
              <a:t>Can we meet HUD's development requirements?</a:t>
            </a:r>
          </a:p>
          <a:p>
            <a:pPr indent="-228600" defTabSz="914400">
              <a:lnSpc>
                <a:spcPct val="90000"/>
              </a:lnSpc>
              <a:spcAft>
                <a:spcPts val="800"/>
              </a:spcAft>
              <a:buFont typeface="Arial" panose="020B0604020202020204" pitchFamily="34" charset="0"/>
              <a:buChar char="•"/>
              <a:defRPr sz="2000"/>
            </a:pPr>
            <a:r>
              <a:rPr lang="en-US" dirty="0">
                <a:solidFill>
                  <a:schemeClr val="tx2"/>
                </a:solidFill>
              </a:rPr>
              <a:t>Decision:</a:t>
            </a:r>
          </a:p>
          <a:p>
            <a:pPr lvl="1" indent="-228600" defTabSz="914400">
              <a:lnSpc>
                <a:spcPct val="90000"/>
              </a:lnSpc>
              <a:spcAft>
                <a:spcPts val="800"/>
              </a:spcAft>
              <a:buFont typeface="Arial" panose="020B0604020202020204" pitchFamily="34" charset="0"/>
              <a:buChar char="•"/>
              <a:defRPr sz="1800"/>
            </a:pPr>
            <a:r>
              <a:rPr lang="en-US" dirty="0">
                <a:solidFill>
                  <a:schemeClr val="tx2"/>
                </a:solidFill>
              </a:rPr>
              <a:t>Should </a:t>
            </a:r>
            <a:r>
              <a:rPr lang="en-US" dirty="0" err="1">
                <a:solidFill>
                  <a:schemeClr val="tx2"/>
                </a:solidFill>
              </a:rPr>
              <a:t>RNCoC</a:t>
            </a:r>
            <a:r>
              <a:rPr lang="en-US" dirty="0">
                <a:solidFill>
                  <a:schemeClr val="tx2"/>
                </a:solidFill>
              </a:rPr>
              <a:t> launch a local competition for YHDP/YHSI, CoC Builds, both, or neither this year?</a:t>
            </a: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BA6ECD4D5021348821C2D87FFF60FD0" ma:contentTypeVersion="14" ma:contentTypeDescription="Create a new document." ma:contentTypeScope="" ma:versionID="fa7760bd9715c4cbae337296bed6a655">
  <xsd:schema xmlns:xsd="http://www.w3.org/2001/XMLSchema" xmlns:xs="http://www.w3.org/2001/XMLSchema" xmlns:p="http://schemas.microsoft.com/office/2006/metadata/properties" xmlns:ns2="2bcc2e6a-6b5d-46a5-baa3-9d0e9aace4af" xmlns:ns3="9764f6e5-4ca1-4148-811c-9770786aa812" targetNamespace="http://schemas.microsoft.com/office/2006/metadata/properties" ma:root="true" ma:fieldsID="6359980ae82e719106846823f13d7500" ns2:_="" ns3:_="">
    <xsd:import namespace="2bcc2e6a-6b5d-46a5-baa3-9d0e9aace4af"/>
    <xsd:import namespace="9764f6e5-4ca1-4148-811c-9770786aa81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cc2e6a-6b5d-46a5-baa3-9d0e9aace4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d69d2df0-e371-46ef-802e-df3076d28ee4"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64f6e5-4ca1-4148-811c-9770786aa81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3f6416f-10b3-48ce-a61d-45738dc6c853}" ma:internalName="TaxCatchAll" ma:showField="CatchAllData" ma:web="9764f6e5-4ca1-4148-811c-9770786aa8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764f6e5-4ca1-4148-811c-9770786aa812" xsi:nil="true"/>
    <lcf76f155ced4ddcb4097134ff3c332f xmlns="2bcc2e6a-6b5d-46a5-baa3-9d0e9aace4a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3522ED3-7677-4863-8CBE-0AAE647427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cc2e6a-6b5d-46a5-baa3-9d0e9aace4af"/>
    <ds:schemaRef ds:uri="9764f6e5-4ca1-4148-811c-9770786aa8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2A9C396-B6A1-43E4-A4B5-5873F311F1AC}">
  <ds:schemaRefs>
    <ds:schemaRef ds:uri="http://schemas.microsoft.com/sharepoint/v3/contenttype/forms"/>
  </ds:schemaRefs>
</ds:datastoreItem>
</file>

<file path=customXml/itemProps3.xml><?xml version="1.0" encoding="utf-8"?>
<ds:datastoreItem xmlns:ds="http://schemas.openxmlformats.org/officeDocument/2006/customXml" ds:itemID="{797FD609-5AC5-478D-9082-2B0C701ECD53}">
  <ds:schemaRefs>
    <ds:schemaRef ds:uri="http://schemas.microsoft.com/office/2006/metadata/properties"/>
    <ds:schemaRef ds:uri="http://schemas.microsoft.com/office/infopath/2007/PartnerControls"/>
    <ds:schemaRef ds:uri="9764f6e5-4ca1-4148-811c-9770786aa812"/>
    <ds:schemaRef ds:uri="2bcc2e6a-6b5d-46a5-baa3-9d0e9aace4af"/>
  </ds:schemaRefs>
</ds:datastoreItem>
</file>

<file path=docProps/app.xml><?xml version="1.0" encoding="utf-8"?>
<Properties xmlns="http://schemas.openxmlformats.org/officeDocument/2006/extended-properties" xmlns:vt="http://schemas.openxmlformats.org/officeDocument/2006/docPropsVTypes">
  <TotalTime>176</TotalTime>
  <Words>907</Words>
  <Application>Microsoft Office PowerPoint</Application>
  <PresentationFormat>Widescreen</PresentationFormat>
  <Paragraphs>96</Paragraphs>
  <Slides>7</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Arial</vt:lpstr>
      <vt:lpstr>Calibri</vt:lpstr>
      <vt:lpstr>Office Theme</vt:lpstr>
      <vt:lpstr>YHDP &amp; CoC Builds</vt:lpstr>
      <vt:lpstr>Youth Homelessness Demonstration Program (YHDP)</vt:lpstr>
      <vt:lpstr>Youth Homelessness Systems Improvement (YHSI)</vt:lpstr>
      <vt:lpstr>Is RNCoC Ready for YHDP/YHSI?</vt:lpstr>
      <vt:lpstr>Continuum of Care Builds (CoC Builds)</vt:lpstr>
      <vt:lpstr>Is RNCoC Ready for CoC Builds?</vt:lpstr>
      <vt:lpstr>Community Discussion &amp; Decision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Danita Osborne-Morris</dc:creator>
  <cp:keywords/>
  <dc:description>generated using python-pptx</dc:description>
  <cp:lastModifiedBy>Danita Osborne-Morris</cp:lastModifiedBy>
  <cp:revision>2</cp:revision>
  <dcterms:created xsi:type="dcterms:W3CDTF">2013-01-27T09:14:16Z</dcterms:created>
  <dcterms:modified xsi:type="dcterms:W3CDTF">2026-07-01T08:21:37Z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0x010100FBA6ECD4D5021348821C2D87FFF60FD0</vt:lpwstr>
  </property>
  <property fmtid="{D5CDD505-2E9C-101B-9397-08002B2CF9AE}" pid="3" name="MediaServiceImageTags">
    <vt:lpwstr/>
  </property>
</Properties>
</file>