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1"/>
  </p:notesMasterIdLst>
  <p:sldIdLst>
    <p:sldId id="263" r:id="rId5"/>
    <p:sldId id="258" r:id="rId6"/>
    <p:sldId id="259" r:id="rId7"/>
    <p:sldId id="260" r:id="rId8"/>
    <p:sldId id="261" r:id="rId9"/>
    <p:sldId id="262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156A93E-0E49-4EF9-8850-CEB0BE2784B2}" v="8" dt="2026-06-08T20:48:17.40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95" autoAdjust="0"/>
    <p:restoredTop sz="79301" autoAdjust="0"/>
  </p:normalViewPr>
  <p:slideViewPr>
    <p:cSldViewPr snapToGrid="0">
      <p:cViewPr varScale="1">
        <p:scale>
          <a:sx n="76" d="100"/>
          <a:sy n="76" d="100"/>
        </p:scale>
        <p:origin x="102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ELE FULLER-HALLAUER" userId="25fb5de0-d05b-4689-82b4-f35f7a8a837c" providerId="ADAL" clId="{11358C33-7341-4F69-9DA1-E57ABE8AC31C}"/>
    <pc:docChg chg="custSel modSld">
      <pc:chgData name="MICHELE FULLER-HALLAUER" userId="25fb5de0-d05b-4689-82b4-f35f7a8a837c" providerId="ADAL" clId="{11358C33-7341-4F69-9DA1-E57ABE8AC31C}" dt="2026-06-08T20:48:20.646" v="100" actId="20577"/>
      <pc:docMkLst>
        <pc:docMk/>
      </pc:docMkLst>
      <pc:sldChg chg="modNotesTx">
        <pc:chgData name="MICHELE FULLER-HALLAUER" userId="25fb5de0-d05b-4689-82b4-f35f7a8a837c" providerId="ADAL" clId="{11358C33-7341-4F69-9DA1-E57ABE8AC31C}" dt="2026-06-08T20:43:33.893" v="38" actId="313"/>
        <pc:sldMkLst>
          <pc:docMk/>
          <pc:sldMk cId="0" sldId="258"/>
        </pc:sldMkLst>
      </pc:sldChg>
      <pc:sldChg chg="modNotesTx">
        <pc:chgData name="MICHELE FULLER-HALLAUER" userId="25fb5de0-d05b-4689-82b4-f35f7a8a837c" providerId="ADAL" clId="{11358C33-7341-4F69-9DA1-E57ABE8AC31C}" dt="2026-06-08T20:44:07.311" v="52" actId="20577"/>
        <pc:sldMkLst>
          <pc:docMk/>
          <pc:sldMk cId="0" sldId="259"/>
        </pc:sldMkLst>
      </pc:sldChg>
      <pc:sldChg chg="modNotesTx">
        <pc:chgData name="MICHELE FULLER-HALLAUER" userId="25fb5de0-d05b-4689-82b4-f35f7a8a837c" providerId="ADAL" clId="{11358C33-7341-4F69-9DA1-E57ABE8AC31C}" dt="2026-06-08T20:45:00.148" v="82" actId="20577"/>
        <pc:sldMkLst>
          <pc:docMk/>
          <pc:sldMk cId="0" sldId="260"/>
        </pc:sldMkLst>
      </pc:sldChg>
      <pc:sldChg chg="modNotesTx">
        <pc:chgData name="MICHELE FULLER-HALLAUER" userId="25fb5de0-d05b-4689-82b4-f35f7a8a837c" providerId="ADAL" clId="{11358C33-7341-4F69-9DA1-E57ABE8AC31C}" dt="2026-06-08T20:47:02.664" v="95" actId="20577"/>
        <pc:sldMkLst>
          <pc:docMk/>
          <pc:sldMk cId="0" sldId="261"/>
        </pc:sldMkLst>
      </pc:sldChg>
      <pc:sldChg chg="modNotesTx">
        <pc:chgData name="MICHELE FULLER-HALLAUER" userId="25fb5de0-d05b-4689-82b4-f35f7a8a837c" providerId="ADAL" clId="{11358C33-7341-4F69-9DA1-E57ABE8AC31C}" dt="2026-06-08T20:48:20.646" v="100" actId="20577"/>
        <pc:sldMkLst>
          <pc:docMk/>
          <pc:sldMk cId="0" sldId="262"/>
        </pc:sldMkLst>
      </pc:sldChg>
      <pc:sldChg chg="modNotesTx">
        <pc:chgData name="MICHELE FULLER-HALLAUER" userId="25fb5de0-d05b-4689-82b4-f35f7a8a837c" providerId="ADAL" clId="{11358C33-7341-4F69-9DA1-E57ABE8AC31C}" dt="2026-06-08T20:43:25.039" v="37" actId="20577"/>
        <pc:sldMkLst>
          <pc:docMk/>
          <pc:sldMk cId="0" sldId="263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D8C879-2314-4CAC-86C4-B9DBB43F29C6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38C6BC-DB9D-42CB-A489-B969C12F4C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7982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“Thanks everyone. This is a short lightning training focused on 24 CFR § 578.7 — the required responsibilities of the Continuum of Care.”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“Because the FY 2026 CoC NOFO is already open (released 6/1; due 8/26), we’re using § 578.7 as a quick readiness check.”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• “Today we’ll use a simple 4-bucket framework to remember what HUD requires of the CoC.”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• “Steering Committee doesn’t do every task directly, but the Steering Committee should know: who owns each bucket, what’s due next, and what needs escalation.”</a:t>
            </a:r>
          </a:p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• “§ 578.7 is HUD’s job description for the CoC — how the system must operate, not just how projects operate.”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• “During NOFO season, questions about governance, HMIS, coordinated entry, planning activities, and performance come up quickly.”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• “Steering Committees' role is to keep this work visible, scheduled, and moving between full membership meetings.”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38C6BC-DB9D-42CB-A489-B969C12F4C8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138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• “Bucket 1: Operate the CoC — meetings, open invitation, board selection process, governance charter, and a current code of conduct/recusal process.”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• “Bucket 2: HMIS — designate the HMIS and HMIS Lead, and keep privacy/security/data quality plans approved and current.”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• “Bucket 3: Planning — PIT/HIC, gaps analysis, Consolidated Plan input, and ongoing consultation with ESG recipients.”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• “Bucket 4: Performance + CE — set performance targets, monitor outcomes, take action when performance is poor, operate coordinated entry (including DV-safe pathway), and maintain written standards.”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• Transition: “Next is what the Steering Committee should do to keep these buckets from drifting.”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38C6BC-DB9D-42CB-A489-B969C12F4C8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0263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• “Think of the Steering Committee as the calendar + follow-through engine.”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• “If a policy is outdated, a deliverable is slipping, or a system process is bottlenecked, the Steering Committee is where we catch it early and route it to the right committee or lead.”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• “A helpful monthly question is: ‘What CoC responsibility needs attention before our next meeting?’”</a:t>
            </a:r>
          </a:p>
          <a:p>
            <a:endParaRPr lang="en-US" sz="1200" b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b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Steering role in one sentence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Steering prevents drift: keep the 4 buckets visible, scheduled, and moving between full membership meetings.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38C6BC-DB9D-42CB-A489-B969C12F4C8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1463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• “This slide is meant to be practical while the NOFO is open.”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• “At each Steering Committee meeting between now and 8/26, we should be able to answer these five checks.”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• “If any answer is ‘no’ or ‘not sure,’ that becomes an action item: assign an owner, set a due date, and bring it back.”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38C6BC-DB9D-42CB-A489-B969C12F4C8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6608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• Scenario question: “HUD, a monitor, or an applicant asks: ‘How does RNCoC meet its CoC responsibilities under § 578.7?’ What would we point to first?”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•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Expected answers (prompt if needed):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meeting records/agendas/minutes; governance charter and recusal process; HMIS plans; coordinated entry policy and DV-safe pathway; written standards; planning documentation; performance review practices.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• Close: “Steering’s job is to keep these responsibilities visible, scheduled, and moving — so RNCoC is always ready.”</a:t>
            </a:r>
          </a:p>
          <a:p>
            <a:pPr algn="l">
              <a:spcAft>
                <a:spcPts val="500"/>
              </a:spcAft>
            </a:pPr>
            <a:endParaRPr lang="en-US" sz="1200" b="1" dirty="0">
              <a:solidFill>
                <a:srgbClr val="183963"/>
              </a:solidFill>
            </a:endParaRPr>
          </a:p>
          <a:p>
            <a:r>
              <a:rPr lang="en-US" sz="1200" b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Optional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2-minute add-on (if time)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• “One-word check: which bucket feels most at risk right now — Operate CoC, HMIS, Planning, or Performance+CE?”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• “Name the bucket and one next step — we’ll capture it as a Steering follow-up item.”</a:t>
            </a:r>
          </a:p>
          <a:p>
            <a:pPr algn="l">
              <a:spcAft>
                <a:spcPts val="500"/>
              </a:spcAft>
            </a:pPr>
            <a:endParaRPr lang="en-US" sz="1200" b="1" dirty="0">
              <a:solidFill>
                <a:srgbClr val="183963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38C6BC-DB9D-42CB-A489-B969C12F4C8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2550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100120-1096-2DC1-CE08-EB3B4189CB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DD7220-B5A3-33D8-325E-6BB411FB64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A4606B-4029-A9B4-1389-D5187247CB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83435-C4CE-4878-B775-CDCFC818F41F}" type="datetime1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FDD757-AD1C-311D-8AAB-06C99CA5E1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507F32-D733-4515-B402-A08981843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7C297-73B3-4E93-8D20-70DA0E4526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27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18E3A-549C-455F-E0BD-962E5A6548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78D0DE-7A17-2A18-A9A4-5D5FCAD9CE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7712A0-89E2-1815-AC71-695FFF9547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6FC91-5557-435D-B1DA-0CDE69AAAB5A}" type="datetime1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A09191-5CD3-547F-C306-B1F4CC80BC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59A57C-1A6C-731E-A01B-B771C76E5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7C297-73B3-4E93-8D20-70DA0E4526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127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6754D83-BE8B-4533-D601-6F9CBBF1BA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D7BE5D-5B8D-4F07-2926-A055FE6C90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8F1F9B-6D77-5295-7D5C-566DA2AF19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5995E-C916-4D25-9C5C-E0B55478043A}" type="datetime1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574BCB-D3B3-EE5C-0CEF-0AA63593AD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C57493-C48A-25E3-F7AF-EA79FCBDA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7C297-73B3-4E93-8D20-70DA0E4526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38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778510-B768-7B4B-7928-65EC79C47C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3D938E-ECB0-32D3-A1E3-B1D68C9D01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368183-5117-4907-65EE-CCC0FD6BB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EF8CF-710D-465D-9DAA-B96208BBCD10}" type="datetime1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50BA1D-54EB-FA5D-02F7-8C436A78A7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50D5DB-CBFE-5EE3-4322-284C43251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7C297-73B3-4E93-8D20-70DA0E4526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931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DFED1E-84B5-4E20-150A-7A9DEA2812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64DF74-5F8D-2F21-A5C2-5987AD1CBB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94EAD1-F854-E8FF-E94C-8FAB0B75EE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54531-B10D-459C-8254-712C25877814}" type="datetime1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33DA7D-8AD7-C2E0-58BA-4FA515F07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0A4942-74A8-58CD-2C8C-B182503E8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7C297-73B3-4E93-8D20-70DA0E4526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393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EBC4B1-83EB-08F4-CBB8-B5FC9E9153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BA614F-064A-1163-A690-9DCB53FAB6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F64BED-36D6-955F-797B-9ABD9E8CF0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1A18FD-9C0F-F7E3-DAC3-FE7C1058D4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DF066-A7AE-4A10-89A1-180E52FA43A5}" type="datetime1">
              <a:rPr lang="en-US" smtClean="0"/>
              <a:t>6/8/2026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9BB72D-34E7-8C88-21D2-357890492B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B52C10-D22C-CB42-075E-C93EEE83A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7C297-73B3-4E93-8D20-70DA0E4526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01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5D3C2D-5326-1021-FD90-4382FD5863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4D5CB3-CBBA-9144-52FC-DA545CA9F5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C81388-CF4D-215D-D1E7-0BC6E2E862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FEFA4A-D344-4EE7-F01F-D90D24C9B8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8D7ECD6-755B-2484-5189-314F99DD3C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4F0CD98-2D20-1720-C987-9293B99A28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617F6-F140-4067-B12D-87E5410CF785}" type="datetime1">
              <a:rPr lang="en-US" smtClean="0"/>
              <a:t>6/8/2026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FDD7D5-7DA6-6B22-C07B-360BE79C8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35B8E29-CDD8-31B5-828B-7301E60DDC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7C297-73B3-4E93-8D20-70DA0E4526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818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DCC35F-597F-BB99-6E5E-89259103A7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4E66923-F6C7-B5FF-AD00-6EC1E7F5C6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12137-A9F7-45E2-8203-3F21741CFB2F}" type="datetime1">
              <a:rPr lang="en-US" smtClean="0"/>
              <a:t>6/8/2026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F52B88-78AD-089D-C142-5062A74FA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F288589-4DFA-F47C-66A0-EF8F9FDA5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7C297-73B3-4E93-8D20-70DA0E4526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465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7AA71A-9B43-B082-2F15-19602ACE0E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B7702-3433-4B67-AEC9-E804B5B7C7BF}" type="datetime1">
              <a:rPr lang="en-US" smtClean="0"/>
              <a:t>6/8/2026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CA3D980-4716-4058-71EB-BAADEE8E6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984694-609E-2079-2CFE-F26FF5644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7C297-73B3-4E93-8D20-70DA0E4526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778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0FDE6B-63A7-8D0A-FCB2-15E0AC1AA6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2C1DC7-9D5B-119D-D2B9-2C4F6A5B7C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296D7C-2803-7093-E10C-EA55681E4C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71B26C-FF6E-F3AE-D029-0C9A6388C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A367C-E354-46EB-BCAE-8D6A732AB2AB}" type="datetime1">
              <a:rPr lang="en-US" smtClean="0"/>
              <a:t>6/8/2026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A7C140-4D24-DA4A-EA25-F5A66646E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5C99D1-4859-3DAD-6120-08957A0938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7C297-73B3-4E93-8D20-70DA0E4526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834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B9ADBE-E091-7C7F-F24D-7177A031CF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B17390E-CBA7-BC82-E39F-317451142A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EE2E43-1D45-071D-096D-2B1EF38943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574D70-EF04-5BBB-408E-3FB7B2668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9A87A-C754-4AD9-B42C-7FAB5E014ACE}" type="datetime1">
              <a:rPr lang="en-US" smtClean="0"/>
              <a:t>6/8/2026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234E34-77C1-3AEA-8328-F961F77BB6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09314E-B5C1-461C-9CC5-7C9FA4F8A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7C297-73B3-4E93-8D20-70DA0E4526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838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841F150-EF8C-D26A-97C5-9D7E5B45FD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95CAD1-F63F-004E-2047-F386ED1610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5EA40C-B313-D025-E715-53F316F226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B2A7934-93F8-4991-A787-4ECC13B1E35B}" type="datetime1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118739-955E-7B50-B6C7-4EC36A770F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C1DFCA-0F29-7EB9-DEBD-6473794910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637C297-73B3-4E93-8D20-70DA0E4526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673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sv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6236422"/>
            <a:ext cx="2621280" cy="461665"/>
          </a:xfrm>
          <a:prstGeom prst="rect">
            <a:avLst/>
          </a:prstGeom>
          <a:solidFill>
            <a:srgbClr val="134B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885124" y="0"/>
            <a:ext cx="3306876" cy="6858000"/>
          </a:xfrm>
          <a:prstGeom prst="rect">
            <a:avLst/>
          </a:prstGeom>
          <a:solidFill>
            <a:srgbClr val="134B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04542" y="6236422"/>
            <a:ext cx="1513556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ptos"/>
                <a:ea typeface="+mn-ea"/>
                <a:cs typeface="+mn-cs"/>
              </a:rPr>
              <a:t>June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ptos"/>
                <a:ea typeface="+mn-ea"/>
                <a:cs typeface="+mn-cs"/>
              </a:rPr>
              <a:t> 2026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960352" y="6501384"/>
            <a:ext cx="109728" cy="16459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550" b="0" i="0" u="none" strike="noStrike" kern="1200" cap="none" spc="0" normalizeH="0" baseline="0" noProof="0">
                <a:ln>
                  <a:noFill/>
                </a:ln>
                <a:solidFill>
                  <a:srgbClr val="5F6464"/>
                </a:solidFill>
                <a:effectLst/>
                <a:uLnTx/>
                <a:uFillTx/>
                <a:latin typeface="Aptos"/>
                <a:ea typeface="+mn-ea"/>
                <a:cs typeface="+mn-cs"/>
              </a:rPr>
              <a:t>1</a:t>
            </a:r>
          </a:p>
        </p:txBody>
      </p:sp>
      <p:pic>
        <p:nvPicPr>
          <p:cNvPr id="16" name="Picture 15" descr="The image depicts a stylized house with a heart-shaped window, symbolizing a welcoming and nurturing environment.&#10;&#10;AI-generated content may be incorrect.">
            <a:extLst>
              <a:ext uri="{FF2B5EF4-FFF2-40B4-BE49-F238E27FC236}">
                <a16:creationId xmlns:a16="http://schemas.microsoft.com/office/drawing/2014/main" id="{FCE874F8-4402-3DF7-DA67-7933C60F131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3072" y="192024"/>
            <a:ext cx="3027008" cy="1852466"/>
          </a:xfrm>
          <a:prstGeom prst="rect">
            <a:avLst/>
          </a:prstGeom>
        </p:spPr>
      </p:pic>
      <p:pic>
        <p:nvPicPr>
          <p:cNvPr id="18" name="Graphic 17">
            <a:extLst>
              <a:ext uri="{FF2B5EF4-FFF2-40B4-BE49-F238E27FC236}">
                <a16:creationId xmlns:a16="http://schemas.microsoft.com/office/drawing/2014/main" id="{CDBE53C0-4552-97D5-8299-A91BC5889A99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831226" y="5365377"/>
            <a:ext cx="1475224" cy="1218303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CF5126C-730E-2A5C-E7D9-284379BEC7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5E743-0AF9-41E5-B0D4-2E119FF920DC}" type="slidenum">
              <a:rPr lang="en-US" smtClean="0"/>
              <a:t>1</a:t>
            </a:fld>
            <a:endParaRPr lang="en-US"/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B9EDB30D-0651-4CEC-4B5B-649B562D4BF6}"/>
              </a:ext>
            </a:extLst>
          </p:cNvPr>
          <p:cNvSpPr/>
          <p:nvPr/>
        </p:nvSpPr>
        <p:spPr>
          <a:xfrm>
            <a:off x="121920" y="578841"/>
            <a:ext cx="8496198" cy="3200400"/>
          </a:xfrm>
          <a:prstGeom prst="roundRect">
            <a:avLst/>
          </a:prstGeom>
          <a:solidFill>
            <a:srgbClr val="DDEBF7"/>
          </a:solidFill>
          <a:ln>
            <a:solidFill>
              <a:srgbClr val="18396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7FC3F949-BA61-9758-8B81-C9F41F3D3C20}"/>
              </a:ext>
            </a:extLst>
          </p:cNvPr>
          <p:cNvGrpSpPr/>
          <p:nvPr/>
        </p:nvGrpSpPr>
        <p:grpSpPr>
          <a:xfrm>
            <a:off x="999110" y="834131"/>
            <a:ext cx="6848373" cy="2756109"/>
            <a:chOff x="901162" y="258097"/>
            <a:chExt cx="9966960" cy="2756109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2C2B1713-09B9-FDFE-F70C-0F435C57DCC7}"/>
                </a:ext>
              </a:extLst>
            </p:cNvPr>
            <p:cNvSpPr txBox="1"/>
            <p:nvPr/>
          </p:nvSpPr>
          <p:spPr>
            <a:xfrm>
              <a:off x="2170387" y="258097"/>
              <a:ext cx="7120327" cy="58477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/>
              <a:r>
                <a:rPr sz="3200" b="1" dirty="0">
                  <a:solidFill>
                    <a:srgbClr val="183963"/>
                  </a:solidFill>
                </a:rPr>
                <a:t>RNCoC Lightning Training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A1618FE2-7998-F0C5-45BE-4507624FD608}"/>
                </a:ext>
              </a:extLst>
            </p:cNvPr>
            <p:cNvSpPr txBox="1"/>
            <p:nvPr/>
          </p:nvSpPr>
          <p:spPr>
            <a:xfrm>
              <a:off x="901162" y="865367"/>
              <a:ext cx="9966960" cy="41148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/>
              <a:r>
                <a:rPr sz="2800" b="1" dirty="0">
                  <a:solidFill>
                    <a:srgbClr val="183963"/>
                  </a:solidFill>
                </a:rPr>
                <a:t>CoC Responsibilities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8469CCA4-CEEA-766C-7EC3-2336AD6E1070}"/>
                </a:ext>
              </a:extLst>
            </p:cNvPr>
            <p:cNvSpPr txBox="1"/>
            <p:nvPr/>
          </p:nvSpPr>
          <p:spPr>
            <a:xfrm>
              <a:off x="901162" y="1414007"/>
              <a:ext cx="9966960" cy="41148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/>
              <a:r>
                <a:rPr sz="2200" b="1" dirty="0">
                  <a:solidFill>
                    <a:srgbClr val="1B737F"/>
                  </a:solidFill>
                </a:rPr>
                <a:t>24 CFR § 578.7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969B85A9-0B3F-0BE5-5B21-E722D325815B}"/>
                </a:ext>
              </a:extLst>
            </p:cNvPr>
            <p:cNvSpPr txBox="1"/>
            <p:nvPr/>
          </p:nvSpPr>
          <p:spPr>
            <a:xfrm>
              <a:off x="901162" y="2602726"/>
              <a:ext cx="9966960" cy="41148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/>
              <a:r>
                <a:rPr sz="1600" b="0" dirty="0">
                  <a:solidFill>
                    <a:srgbClr val="C00000"/>
                  </a:solidFill>
                </a:rPr>
                <a:t>Why this matters now: The FY 2026 CoC NOFO was released on 6/1/2026 and is due 8/26/2026.</a:t>
              </a:r>
            </a:p>
          </p:txBody>
        </p:sp>
      </p:grpSp>
      <p:sp>
        <p:nvSpPr>
          <p:cNvPr id="19" name="Rounded Rectangle 9">
            <a:extLst>
              <a:ext uri="{FF2B5EF4-FFF2-40B4-BE49-F238E27FC236}">
                <a16:creationId xmlns:a16="http://schemas.microsoft.com/office/drawing/2014/main" id="{BDB55E41-9285-1C6E-EE9A-A3251FAEFB42}"/>
              </a:ext>
            </a:extLst>
          </p:cNvPr>
          <p:cNvSpPr/>
          <p:nvPr/>
        </p:nvSpPr>
        <p:spPr>
          <a:xfrm>
            <a:off x="300939" y="4360256"/>
            <a:ext cx="8138160" cy="685800"/>
          </a:xfrm>
          <a:prstGeom prst="roundRect">
            <a:avLst/>
          </a:prstGeom>
          <a:solidFill>
            <a:srgbClr val="E2EFDA"/>
          </a:solidFill>
          <a:ln>
            <a:solidFill>
              <a:srgbClr val="18396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800" b="0" dirty="0">
                <a:solidFill>
                  <a:srgbClr val="282828"/>
                </a:solidFill>
              </a:rPr>
              <a:t>Steering </a:t>
            </a:r>
            <a:r>
              <a:rPr lang="en-US" sz="1800" b="0" dirty="0">
                <a:solidFill>
                  <a:srgbClr val="282828"/>
                </a:solidFill>
              </a:rPr>
              <a:t>Committee </a:t>
            </a:r>
            <a:r>
              <a:rPr sz="1800" b="0" dirty="0">
                <a:solidFill>
                  <a:srgbClr val="282828"/>
                </a:solidFill>
              </a:rPr>
              <a:t>focus: what HUD requires of the CoC and what </a:t>
            </a:r>
            <a:r>
              <a:rPr lang="en-US" sz="1800" b="0" dirty="0">
                <a:solidFill>
                  <a:srgbClr val="282828"/>
                </a:solidFill>
              </a:rPr>
              <a:t>the </a:t>
            </a:r>
            <a:r>
              <a:rPr sz="1800" b="0" dirty="0">
                <a:solidFill>
                  <a:srgbClr val="282828"/>
                </a:solidFill>
              </a:rPr>
              <a:t>Steering </a:t>
            </a:r>
            <a:r>
              <a:rPr lang="en-US" sz="1800" b="0" dirty="0">
                <a:solidFill>
                  <a:srgbClr val="282828"/>
                </a:solidFill>
              </a:rPr>
              <a:t>Committee </a:t>
            </a:r>
            <a:r>
              <a:rPr sz="1800" b="0" dirty="0">
                <a:solidFill>
                  <a:srgbClr val="282828"/>
                </a:solidFill>
              </a:rPr>
              <a:t>should keep on track.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183963"/>
          </a:solidFill>
          <a:ln>
            <a:solidFill>
              <a:srgbClr val="18396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601968"/>
            <a:ext cx="12191695" cy="256032"/>
          </a:xfrm>
          <a:prstGeom prst="rect">
            <a:avLst/>
          </a:prstGeom>
          <a:solidFill>
            <a:srgbClr val="183963"/>
          </a:solidFill>
          <a:ln>
            <a:solidFill>
              <a:srgbClr val="18396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411480" y="73152"/>
            <a:ext cx="109728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1" dirty="0">
                <a:solidFill>
                  <a:srgbClr val="FFFFFF"/>
                </a:solidFill>
              </a:rPr>
              <a:t>Why § 578.7 matters right now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5800" y="1097280"/>
            <a:ext cx="5943600" cy="4592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  <a:defRPr sz="2100">
                <a:solidFill>
                  <a:srgbClr val="282828"/>
                </a:solidFill>
              </a:defRPr>
            </a:pPr>
            <a:r>
              <a:rPr dirty="0"/>
              <a:t>24 CFR § 578.7 is HUD’s “job description” for the Continuum of Care.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  <a:defRPr sz="2100">
                <a:solidFill>
                  <a:srgbClr val="282828"/>
                </a:solidFill>
              </a:defRPr>
            </a:pPr>
            <a:r>
              <a:rPr dirty="0"/>
              <a:t>It tells us what the CoC must do to operate the system — not just to receive funding.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  <a:defRPr sz="2100">
                <a:solidFill>
                  <a:srgbClr val="282828"/>
                </a:solidFill>
              </a:defRPr>
            </a:pPr>
            <a:r>
              <a:rPr dirty="0"/>
              <a:t>With the FY 2026 CoC NOFO already open, these responsibilities are not theoretical — they affect readiness right now.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  <a:defRPr sz="2100">
                <a:solidFill>
                  <a:srgbClr val="282828"/>
                </a:solidFill>
              </a:defRPr>
            </a:pPr>
            <a:r>
              <a:rPr dirty="0"/>
              <a:t>Steering</a:t>
            </a:r>
            <a:r>
              <a:rPr lang="en-US" dirty="0"/>
              <a:t> Committee</a:t>
            </a:r>
            <a:r>
              <a:rPr dirty="0"/>
              <a:t>’s role is to keep the work visible, scheduled, and moving between full membership meetings.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807200" y="748538"/>
            <a:ext cx="4699000" cy="2863976"/>
          </a:xfrm>
          <a:prstGeom prst="roundRect">
            <a:avLst/>
          </a:prstGeom>
          <a:solidFill>
            <a:srgbClr val="E2EFDA"/>
          </a:solidFill>
          <a:ln>
            <a:solidFill>
              <a:srgbClr val="18396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Aft>
                <a:spcPts val="500"/>
              </a:spcAft>
            </a:pPr>
            <a:r>
              <a:rPr sz="2000" b="1" dirty="0">
                <a:solidFill>
                  <a:srgbClr val="183963"/>
                </a:solidFill>
              </a:rPr>
              <a:t>June–August reality</a:t>
            </a:r>
          </a:p>
          <a:p>
            <a:pPr>
              <a:defRPr sz="1600">
                <a:solidFill>
                  <a:srgbClr val="282828"/>
                </a:solidFill>
              </a:defRPr>
            </a:pPr>
            <a:r>
              <a:rPr sz="2000" dirty="0"/>
              <a:t>The NOFO is already out. Steering </a:t>
            </a:r>
            <a:r>
              <a:rPr lang="en-US" sz="2000" dirty="0"/>
              <a:t>Committee </a:t>
            </a:r>
            <a:r>
              <a:rPr sz="2000" dirty="0"/>
              <a:t>should be able to quickly point to the CoC’s governance, HMIS oversight, planning activities, coordinated entry process, and performance work.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629400" y="4156583"/>
            <a:ext cx="4876800" cy="2063242"/>
          </a:xfrm>
          <a:prstGeom prst="roundRect">
            <a:avLst/>
          </a:prstGeom>
          <a:solidFill>
            <a:srgbClr val="F2F2F2"/>
          </a:solidFill>
          <a:ln>
            <a:solidFill>
              <a:srgbClr val="18396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Aft>
                <a:spcPts val="500"/>
              </a:spcAft>
            </a:pPr>
            <a:r>
              <a:rPr sz="2000" b="1" dirty="0">
                <a:solidFill>
                  <a:srgbClr val="183963"/>
                </a:solidFill>
              </a:rPr>
              <a:t>Simple takeaway</a:t>
            </a:r>
          </a:p>
          <a:p>
            <a:pPr>
              <a:defRPr sz="1600">
                <a:solidFill>
                  <a:srgbClr val="282828"/>
                </a:solidFill>
              </a:defRPr>
            </a:pPr>
            <a:r>
              <a:rPr sz="2000" dirty="0"/>
              <a:t>If someone asks, “How does RNCoC meet its CoC responsibilities?” Steering </a:t>
            </a:r>
            <a:r>
              <a:rPr lang="en-US" sz="2000" dirty="0"/>
              <a:t>Committee </a:t>
            </a:r>
            <a:r>
              <a:rPr sz="2000" dirty="0"/>
              <a:t>should know where that work lives and whether it is current.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AF614C2-6A7B-D91E-56F3-1DD2C016D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7C297-73B3-4E93-8D20-70DA0E452635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183963"/>
          </a:solidFill>
          <a:ln>
            <a:solidFill>
              <a:srgbClr val="18396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601968"/>
            <a:ext cx="12191695" cy="256032"/>
          </a:xfrm>
          <a:prstGeom prst="rect">
            <a:avLst/>
          </a:prstGeom>
          <a:solidFill>
            <a:srgbClr val="183963"/>
          </a:solidFill>
          <a:ln>
            <a:solidFill>
              <a:srgbClr val="18396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411480" y="73152"/>
            <a:ext cx="109728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1" dirty="0">
                <a:solidFill>
                  <a:srgbClr val="FFFFFF"/>
                </a:solidFill>
              </a:rPr>
              <a:t>The 4 buckets of CoC responsibilities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02920" y="658368"/>
            <a:ext cx="4985852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 dirty="0">
                <a:solidFill>
                  <a:srgbClr val="183963"/>
                </a:solidFill>
              </a:rPr>
              <a:t>A simple way to remember 24 CFR § 578.7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40080" y="1417320"/>
            <a:ext cx="5212080" cy="1828800"/>
          </a:xfrm>
          <a:prstGeom prst="roundRect">
            <a:avLst/>
          </a:prstGeom>
          <a:solidFill>
            <a:srgbClr val="DDEBF7"/>
          </a:solidFill>
          <a:ln>
            <a:solidFill>
              <a:srgbClr val="18396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Aft>
                <a:spcPts val="500"/>
              </a:spcAft>
            </a:pPr>
            <a:r>
              <a:rPr sz="2400" b="1" dirty="0">
                <a:solidFill>
                  <a:srgbClr val="183963"/>
                </a:solidFill>
              </a:rPr>
              <a:t>1. Operate the CoC</a:t>
            </a:r>
          </a:p>
          <a:p>
            <a:pPr>
              <a:defRPr sz="1500">
                <a:solidFill>
                  <a:srgbClr val="282828"/>
                </a:solidFill>
              </a:defRPr>
            </a:pPr>
            <a:r>
              <a:rPr sz="2000" dirty="0"/>
              <a:t>Membership meetings, open invitations for new members, board selection process, governance charter, and annual review of code of conduct / recusal process.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309360" y="1417320"/>
            <a:ext cx="5212080" cy="1828800"/>
          </a:xfrm>
          <a:prstGeom prst="roundRect">
            <a:avLst/>
          </a:prstGeom>
          <a:solidFill>
            <a:srgbClr val="E2EFDA"/>
          </a:solidFill>
          <a:ln>
            <a:solidFill>
              <a:srgbClr val="18396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Aft>
                <a:spcPts val="500"/>
              </a:spcAft>
            </a:pPr>
            <a:r>
              <a:rPr sz="2400" b="1" dirty="0">
                <a:solidFill>
                  <a:srgbClr val="183963"/>
                </a:solidFill>
              </a:rPr>
              <a:t>2. HMIS</a:t>
            </a:r>
          </a:p>
          <a:p>
            <a:pPr>
              <a:defRPr sz="1500">
                <a:solidFill>
                  <a:srgbClr val="282828"/>
                </a:solidFill>
              </a:defRPr>
            </a:pPr>
            <a:r>
              <a:rPr sz="2000" dirty="0"/>
              <a:t>Designate the HMIS, identify the HMIS Lead, and approve privacy, security, and data quality plans.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40080" y="3611880"/>
            <a:ext cx="5212080" cy="1828800"/>
          </a:xfrm>
          <a:prstGeom prst="roundRect">
            <a:avLst/>
          </a:prstGeom>
          <a:solidFill>
            <a:srgbClr val="FCE5CD"/>
          </a:solidFill>
          <a:ln>
            <a:solidFill>
              <a:srgbClr val="18396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Aft>
                <a:spcPts val="500"/>
              </a:spcAft>
            </a:pPr>
            <a:r>
              <a:rPr sz="2400" b="1" dirty="0">
                <a:solidFill>
                  <a:srgbClr val="183963"/>
                </a:solidFill>
              </a:rPr>
              <a:t>3. Planning</a:t>
            </a:r>
          </a:p>
          <a:p>
            <a:pPr>
              <a:defRPr sz="1500">
                <a:solidFill>
                  <a:srgbClr val="282828"/>
                </a:solidFill>
              </a:defRPr>
            </a:pPr>
            <a:r>
              <a:rPr sz="2000" dirty="0"/>
              <a:t>Complete PIT and HIC, conduct a gaps analysis, provide input for Consolidated Plans, and consult with ESG recipients.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309360" y="3611880"/>
            <a:ext cx="5212080" cy="1828800"/>
          </a:xfrm>
          <a:prstGeom prst="roundRect">
            <a:avLst/>
          </a:prstGeom>
          <a:solidFill>
            <a:srgbClr val="F2F2F2"/>
          </a:solidFill>
          <a:ln>
            <a:solidFill>
              <a:srgbClr val="18396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Aft>
                <a:spcPts val="500"/>
              </a:spcAft>
            </a:pPr>
            <a:r>
              <a:rPr sz="2400" b="1" dirty="0">
                <a:solidFill>
                  <a:srgbClr val="183963"/>
                </a:solidFill>
              </a:rPr>
              <a:t>4. Performance + CE</a:t>
            </a:r>
          </a:p>
          <a:p>
            <a:pPr>
              <a:defRPr sz="1500">
                <a:solidFill>
                  <a:srgbClr val="282828"/>
                </a:solidFill>
              </a:defRPr>
            </a:pPr>
            <a:r>
              <a:rPr sz="2000" dirty="0"/>
              <a:t>Set performance targets, monitor outcomes, take action when performance is poor, operate coordinated entry, and maintain written standards.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1282701" y="5678042"/>
            <a:ext cx="8648700" cy="787401"/>
          </a:xfrm>
          <a:prstGeom prst="roundRect">
            <a:avLst/>
          </a:prstGeom>
          <a:solidFill>
            <a:srgbClr val="183963"/>
          </a:solidFill>
          <a:ln>
            <a:solidFill>
              <a:srgbClr val="18396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2000" b="0" dirty="0">
                <a:solidFill>
                  <a:srgbClr val="FFFFFF"/>
                </a:solidFill>
              </a:rPr>
              <a:t>Steering </a:t>
            </a:r>
            <a:r>
              <a:rPr lang="en-US" sz="2000" b="0" dirty="0">
                <a:solidFill>
                  <a:srgbClr val="FFFFFF"/>
                </a:solidFill>
              </a:rPr>
              <a:t>Committee </a:t>
            </a:r>
            <a:r>
              <a:rPr sz="2000" b="0" dirty="0">
                <a:solidFill>
                  <a:srgbClr val="FFFFFF"/>
                </a:solidFill>
              </a:rPr>
              <a:t>does not do every task directly — but it should know who owns each bucket and whether the work is on track.</a:t>
            </a: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538C3A8C-E81C-E39C-B865-82E9F542D6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7C297-73B3-4E93-8D20-70DA0E452635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183963"/>
          </a:solidFill>
          <a:ln>
            <a:solidFill>
              <a:srgbClr val="18396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601968"/>
            <a:ext cx="12191695" cy="256032"/>
          </a:xfrm>
          <a:prstGeom prst="rect">
            <a:avLst/>
          </a:prstGeom>
          <a:solidFill>
            <a:srgbClr val="183963"/>
          </a:solidFill>
          <a:ln>
            <a:solidFill>
              <a:srgbClr val="18396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411480" y="73152"/>
            <a:ext cx="6710683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1" dirty="0">
                <a:solidFill>
                  <a:srgbClr val="FFFFFF"/>
                </a:solidFill>
              </a:rPr>
              <a:t>What Steering </a:t>
            </a:r>
            <a:r>
              <a:rPr lang="en-US" sz="2400" b="1" dirty="0">
                <a:solidFill>
                  <a:srgbClr val="FFFFFF"/>
                </a:solidFill>
              </a:rPr>
              <a:t>Committee </a:t>
            </a:r>
            <a:r>
              <a:rPr sz="2400" b="1" dirty="0">
                <a:solidFill>
                  <a:srgbClr val="FFFFFF"/>
                </a:solidFill>
              </a:rPr>
              <a:t>should keep on track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5799" y="1078991"/>
            <a:ext cx="6299791" cy="5491079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ü"/>
              <a:defRPr sz="1900">
                <a:solidFill>
                  <a:srgbClr val="282828"/>
                </a:solidFill>
              </a:defRPr>
            </a:pPr>
            <a:r>
              <a:rPr sz="2000" dirty="0"/>
              <a:t>Meeting cadence, posted agendas, and accurate minutes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ü"/>
              <a:defRPr sz="1900">
                <a:solidFill>
                  <a:srgbClr val="282828"/>
                </a:solidFill>
              </a:defRPr>
            </a:pPr>
            <a:r>
              <a:rPr sz="2000" dirty="0"/>
              <a:t>Committee deliverables brought forward at the right time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ü"/>
              <a:defRPr sz="1900">
                <a:solidFill>
                  <a:srgbClr val="282828"/>
                </a:solidFill>
              </a:defRPr>
            </a:pPr>
            <a:r>
              <a:rPr sz="2000" dirty="0"/>
              <a:t>Current governance charter, code of conduct, and recusal process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ü"/>
              <a:defRPr sz="1900">
                <a:solidFill>
                  <a:srgbClr val="282828"/>
                </a:solidFill>
              </a:defRPr>
            </a:pPr>
            <a:r>
              <a:rPr sz="2000" dirty="0"/>
              <a:t>Current HMIS privacy, security, and data quality plans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ü"/>
              <a:defRPr sz="1900">
                <a:solidFill>
                  <a:srgbClr val="282828"/>
                </a:solidFill>
              </a:defRPr>
            </a:pPr>
            <a:r>
              <a:rPr sz="2000" dirty="0"/>
              <a:t>Coordinated Entry policy, including a safe process for survivors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ü"/>
              <a:defRPr sz="1900">
                <a:solidFill>
                  <a:srgbClr val="282828"/>
                </a:solidFill>
              </a:defRPr>
            </a:pPr>
            <a:r>
              <a:rPr sz="2000" dirty="0"/>
              <a:t>Written standards, ESG consultation, and project performance review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ü"/>
              <a:defRPr sz="1900">
                <a:solidFill>
                  <a:srgbClr val="282828"/>
                </a:solidFill>
              </a:defRPr>
            </a:pPr>
            <a:r>
              <a:rPr sz="2000" dirty="0"/>
              <a:t>Early warning signs: missed deadlines, data quality issues, CE bottlenecks, or weak project performance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178040" y="1022858"/>
            <a:ext cx="4328160" cy="2596415"/>
          </a:xfrm>
          <a:prstGeom prst="roundRect">
            <a:avLst/>
          </a:prstGeom>
          <a:solidFill>
            <a:srgbClr val="DDEBF7"/>
          </a:solidFill>
          <a:ln>
            <a:solidFill>
              <a:srgbClr val="18396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Aft>
                <a:spcPts val="500"/>
              </a:spcAft>
            </a:pPr>
            <a:r>
              <a:rPr sz="1800" b="1" dirty="0">
                <a:solidFill>
                  <a:srgbClr val="183963"/>
                </a:solidFill>
              </a:rPr>
              <a:t>Steering</a:t>
            </a:r>
            <a:r>
              <a:rPr lang="en-US" sz="1800" b="1" dirty="0">
                <a:solidFill>
                  <a:srgbClr val="183963"/>
                </a:solidFill>
              </a:rPr>
              <a:t> Committee</a:t>
            </a:r>
            <a:r>
              <a:rPr sz="1800" b="1" dirty="0">
                <a:solidFill>
                  <a:srgbClr val="183963"/>
                </a:solidFill>
              </a:rPr>
              <a:t>’s role in </a:t>
            </a:r>
            <a:r>
              <a:rPr lang="en-US" sz="1800" b="1" dirty="0">
                <a:solidFill>
                  <a:srgbClr val="183963"/>
                </a:solidFill>
              </a:rPr>
              <a:t>two</a:t>
            </a:r>
            <a:r>
              <a:rPr sz="1800" b="1" dirty="0">
                <a:solidFill>
                  <a:srgbClr val="183963"/>
                </a:solidFill>
              </a:rPr>
              <a:t> sentence</a:t>
            </a:r>
            <a:r>
              <a:rPr lang="en-US" sz="1800" b="1" dirty="0">
                <a:solidFill>
                  <a:srgbClr val="183963"/>
                </a:solidFill>
              </a:rPr>
              <a:t>s:</a:t>
            </a:r>
            <a:endParaRPr sz="1800" b="1" dirty="0">
              <a:solidFill>
                <a:srgbClr val="183963"/>
              </a:solidFill>
            </a:endParaRPr>
          </a:p>
          <a:p>
            <a:pPr>
              <a:defRPr sz="1600">
                <a:solidFill>
                  <a:srgbClr val="282828"/>
                </a:solidFill>
              </a:defRPr>
            </a:pPr>
            <a:r>
              <a:rPr sz="2000" dirty="0"/>
              <a:t>Steering </a:t>
            </a:r>
            <a:r>
              <a:rPr lang="en-US" sz="2000" dirty="0"/>
              <a:t>Committee </a:t>
            </a:r>
            <a:r>
              <a:rPr sz="2000" dirty="0"/>
              <a:t>prevents drift. If a requirement is slipping, </a:t>
            </a:r>
            <a:r>
              <a:rPr lang="en-US" sz="2000" dirty="0"/>
              <a:t>the </a:t>
            </a:r>
            <a:r>
              <a:rPr sz="2000" dirty="0"/>
              <a:t>Steering</a:t>
            </a:r>
            <a:r>
              <a:rPr lang="en-US" sz="2000" dirty="0"/>
              <a:t> Committee</a:t>
            </a:r>
            <a:r>
              <a:rPr sz="2000" dirty="0"/>
              <a:t> should catch it early and route it to the right lead, committee, or governing body.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41669" y="4417821"/>
            <a:ext cx="4012131" cy="1802003"/>
          </a:xfrm>
          <a:prstGeom prst="roundRect">
            <a:avLst/>
          </a:prstGeom>
          <a:solidFill>
            <a:srgbClr val="E2EFDA"/>
          </a:solidFill>
          <a:ln>
            <a:solidFill>
              <a:srgbClr val="18396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Aft>
                <a:spcPts val="500"/>
              </a:spcAft>
            </a:pPr>
            <a:r>
              <a:rPr sz="2000" b="1" dirty="0">
                <a:solidFill>
                  <a:srgbClr val="183963"/>
                </a:solidFill>
              </a:rPr>
              <a:t>Good monthly question</a:t>
            </a:r>
          </a:p>
          <a:p>
            <a:pPr algn="ctr">
              <a:defRPr sz="1600">
                <a:solidFill>
                  <a:srgbClr val="282828"/>
                </a:solidFill>
              </a:defRPr>
            </a:pPr>
            <a:r>
              <a:rPr sz="2000" dirty="0"/>
              <a:t>“What CoC responsibility needs attention before our next meeting?”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C1F0BD1-89B3-8F56-C611-172F72E7F5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7C297-73B3-4E93-8D20-70DA0E452635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183963"/>
          </a:solidFill>
          <a:ln>
            <a:solidFill>
              <a:srgbClr val="18396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601968"/>
            <a:ext cx="12191695" cy="256032"/>
          </a:xfrm>
          <a:prstGeom prst="rect">
            <a:avLst/>
          </a:prstGeom>
          <a:solidFill>
            <a:srgbClr val="183963"/>
          </a:solidFill>
          <a:ln>
            <a:solidFill>
              <a:srgbClr val="18396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411480" y="73152"/>
            <a:ext cx="109728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1">
                <a:solidFill>
                  <a:srgbClr val="FFFFFF"/>
                </a:solidFill>
              </a:rPr>
              <a:t>June–August Steering checklist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02920" y="658368"/>
            <a:ext cx="6436955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 dirty="0">
                <a:solidFill>
                  <a:srgbClr val="183963"/>
                </a:solidFill>
              </a:rPr>
              <a:t>A quick compliance watch list while the NOFO is open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20040" y="1343955"/>
            <a:ext cx="4023360" cy="2165417"/>
          </a:xfrm>
          <a:prstGeom prst="roundRect">
            <a:avLst/>
          </a:prstGeom>
          <a:solidFill>
            <a:srgbClr val="DDEBF7"/>
          </a:solidFill>
          <a:ln>
            <a:solidFill>
              <a:srgbClr val="18396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Aft>
                <a:spcPts val="500"/>
              </a:spcAft>
            </a:pPr>
            <a:r>
              <a:rPr sz="2400" b="1" dirty="0">
                <a:solidFill>
                  <a:srgbClr val="183963"/>
                </a:solidFill>
              </a:rPr>
              <a:t>Every meeting</a:t>
            </a:r>
          </a:p>
          <a:p>
            <a:pPr>
              <a:defRPr sz="1500">
                <a:solidFill>
                  <a:srgbClr val="282828"/>
                </a:solidFill>
              </a:defRPr>
            </a:pPr>
            <a:r>
              <a:rPr sz="2000" dirty="0"/>
              <a:t>Check upcoming deadlines, confirm committee deliverables, and ask about any HMIS, CE, performance, or governance issues that need action.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343400" y="1325879"/>
            <a:ext cx="3840480" cy="2103119"/>
          </a:xfrm>
          <a:prstGeom prst="roundRect">
            <a:avLst/>
          </a:prstGeom>
          <a:solidFill>
            <a:srgbClr val="E2EFDA"/>
          </a:solidFill>
          <a:ln>
            <a:solidFill>
              <a:srgbClr val="18396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Aft>
                <a:spcPts val="500"/>
              </a:spcAft>
            </a:pPr>
            <a:r>
              <a:rPr sz="2400" b="1" dirty="0">
                <a:solidFill>
                  <a:srgbClr val="183963"/>
                </a:solidFill>
              </a:rPr>
              <a:t>Before major decisions</a:t>
            </a:r>
          </a:p>
          <a:p>
            <a:pPr>
              <a:defRPr sz="1500">
                <a:solidFill>
                  <a:srgbClr val="282828"/>
                </a:solidFill>
              </a:defRPr>
            </a:pPr>
            <a:r>
              <a:rPr sz="2000" dirty="0"/>
              <a:t>Confirm quorum, ask for conflicts of interest, and make sure the related policy, process, or recommendation is ready for action.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183879" y="1325880"/>
            <a:ext cx="3688081" cy="2159908"/>
          </a:xfrm>
          <a:prstGeom prst="roundRect">
            <a:avLst/>
          </a:prstGeom>
          <a:solidFill>
            <a:srgbClr val="FCE5CD"/>
          </a:solidFill>
          <a:ln>
            <a:solidFill>
              <a:srgbClr val="18396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Aft>
                <a:spcPts val="500"/>
              </a:spcAft>
            </a:pPr>
            <a:r>
              <a:rPr sz="2400" b="1" dirty="0">
                <a:solidFill>
                  <a:srgbClr val="183963"/>
                </a:solidFill>
              </a:rPr>
              <a:t>Before submission</a:t>
            </a:r>
          </a:p>
          <a:p>
            <a:pPr>
              <a:defRPr sz="1400">
                <a:solidFill>
                  <a:srgbClr val="282828"/>
                </a:solidFill>
              </a:defRPr>
            </a:pPr>
            <a:r>
              <a:rPr sz="2000" dirty="0"/>
              <a:t>Be ready to point to CoC governance, HMIS plans, CE policy, written standards, performance work, and any recent approvals or updates.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94252" y="3929040"/>
            <a:ext cx="10378440" cy="2220935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>
              <a:spcAft>
                <a:spcPts val="600"/>
              </a:spcAft>
              <a:defRPr sz="2000">
                <a:solidFill>
                  <a:srgbClr val="282828"/>
                </a:solidFill>
              </a:defRPr>
            </a:pPr>
            <a:r>
              <a:rPr dirty="0"/>
              <a:t>□ Do we know what deadlines are between now and 8/26/2026?</a:t>
            </a:r>
          </a:p>
          <a:p>
            <a:pPr>
              <a:spcAft>
                <a:spcPts val="600"/>
              </a:spcAft>
              <a:defRPr sz="2000">
                <a:solidFill>
                  <a:srgbClr val="282828"/>
                </a:solidFill>
              </a:defRPr>
            </a:pPr>
            <a:r>
              <a:rPr dirty="0"/>
              <a:t>□ Are there any governance, HMIS, or CE items that need approval or review?</a:t>
            </a:r>
          </a:p>
          <a:p>
            <a:pPr>
              <a:spcAft>
                <a:spcPts val="600"/>
              </a:spcAft>
              <a:defRPr sz="2000">
                <a:solidFill>
                  <a:srgbClr val="282828"/>
                </a:solidFill>
              </a:defRPr>
            </a:pPr>
            <a:r>
              <a:rPr dirty="0"/>
              <a:t>□ Are there any project performance concerns that need follow-up?</a:t>
            </a:r>
          </a:p>
          <a:p>
            <a:pPr>
              <a:spcAft>
                <a:spcPts val="600"/>
              </a:spcAft>
              <a:defRPr sz="2000">
                <a:solidFill>
                  <a:srgbClr val="282828"/>
                </a:solidFill>
              </a:defRPr>
            </a:pPr>
            <a:r>
              <a:rPr dirty="0"/>
              <a:t>□ Are our consultation and planning touchpoints documented?</a:t>
            </a:r>
          </a:p>
          <a:p>
            <a:pPr>
              <a:spcAft>
                <a:spcPts val="600"/>
              </a:spcAft>
              <a:defRPr sz="2000">
                <a:solidFill>
                  <a:srgbClr val="282828"/>
                </a:solidFill>
              </a:defRPr>
            </a:pPr>
            <a:r>
              <a:rPr dirty="0"/>
              <a:t>□ If HUD asked today, could we show how RNCoC meets these responsibilities?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F14D870-8EC0-97C7-AFB5-2DDA18A9B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7C297-73B3-4E93-8D20-70DA0E452635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183963"/>
          </a:solidFill>
          <a:ln>
            <a:solidFill>
              <a:srgbClr val="18396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601968"/>
            <a:ext cx="12191695" cy="256032"/>
          </a:xfrm>
          <a:prstGeom prst="rect">
            <a:avLst/>
          </a:prstGeom>
          <a:solidFill>
            <a:srgbClr val="183963"/>
          </a:solidFill>
          <a:ln>
            <a:solidFill>
              <a:srgbClr val="18396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411480" y="73152"/>
            <a:ext cx="109728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1">
                <a:solidFill>
                  <a:srgbClr val="FFFFFF"/>
                </a:solidFill>
              </a:rPr>
              <a:t>60-second scenario + close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20980" y="1231900"/>
            <a:ext cx="5709920" cy="2514600"/>
          </a:xfrm>
          <a:prstGeom prst="roundRect">
            <a:avLst/>
          </a:prstGeom>
          <a:solidFill>
            <a:srgbClr val="DDEBF7"/>
          </a:solidFill>
          <a:ln>
            <a:solidFill>
              <a:srgbClr val="183963"/>
            </a:solidFill>
          </a:ln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Aft>
                <a:spcPts val="500"/>
              </a:spcAft>
            </a:pPr>
            <a:r>
              <a:rPr sz="2000" b="1" dirty="0">
                <a:solidFill>
                  <a:srgbClr val="183963"/>
                </a:solidFill>
              </a:rPr>
              <a:t>Scenario</a:t>
            </a:r>
          </a:p>
          <a:p>
            <a:pPr>
              <a:defRPr sz="1600">
                <a:solidFill>
                  <a:srgbClr val="282828"/>
                </a:solidFill>
              </a:defRPr>
            </a:pPr>
            <a:r>
              <a:rPr sz="2000" dirty="0"/>
              <a:t>HUD, a monitor, or a project applicant asks: “How does RNCoC meet its CoC responsibilities under 24 CFR § 578.7?” What would we point to first?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377940" y="2606040"/>
            <a:ext cx="5288280" cy="2514600"/>
          </a:xfrm>
          <a:prstGeom prst="roundRect">
            <a:avLst/>
          </a:prstGeom>
          <a:solidFill>
            <a:srgbClr val="F2F2F2"/>
          </a:solidFill>
          <a:ln>
            <a:solidFill>
              <a:srgbClr val="18396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Aft>
                <a:spcPts val="500"/>
              </a:spcAft>
            </a:pPr>
            <a:r>
              <a:rPr sz="2000" b="1" dirty="0">
                <a:solidFill>
                  <a:srgbClr val="183963"/>
                </a:solidFill>
              </a:rPr>
              <a:t>Close</a:t>
            </a:r>
          </a:p>
          <a:p>
            <a:pPr algn="ctr">
              <a:defRPr sz="1700">
                <a:solidFill>
                  <a:srgbClr val="282828"/>
                </a:solidFill>
              </a:defRPr>
            </a:pPr>
            <a:r>
              <a:rPr sz="2000" dirty="0"/>
              <a:t>Steering</a:t>
            </a:r>
            <a:r>
              <a:rPr lang="en-US" sz="2000" dirty="0"/>
              <a:t> Committee’s</a:t>
            </a:r>
            <a:r>
              <a:rPr sz="2000" dirty="0"/>
              <a:t> job is to keep these responsibilities visible, scheduled, and moving — so RNCoC is always ready, not scrambling at the last minute.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999460" y="5486400"/>
            <a:ext cx="9699020" cy="869950"/>
          </a:xfrm>
          <a:prstGeom prst="roundRect">
            <a:avLst/>
          </a:prstGeom>
          <a:solidFill>
            <a:srgbClr val="183963"/>
          </a:solidFill>
          <a:ln>
            <a:solidFill>
              <a:srgbClr val="18396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2400" b="1" dirty="0">
                <a:solidFill>
                  <a:srgbClr val="FFFFFF"/>
                </a:solidFill>
              </a:rPr>
              <a:t>Key takeaway: Know the 4 buckets, know where the work lives, and keep it moving.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CE425811-8AB6-985E-89DF-1D5260956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7C297-73B3-4E93-8D20-70DA0E452635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BA6ECD4D5021348821C2D87FFF60FD0" ma:contentTypeVersion="14" ma:contentTypeDescription="Create a new document." ma:contentTypeScope="" ma:versionID="fa7760bd9715c4cbae337296bed6a655">
  <xsd:schema xmlns:xsd="http://www.w3.org/2001/XMLSchema" xmlns:xs="http://www.w3.org/2001/XMLSchema" xmlns:p="http://schemas.microsoft.com/office/2006/metadata/properties" xmlns:ns2="2bcc2e6a-6b5d-46a5-baa3-9d0e9aace4af" xmlns:ns3="9764f6e5-4ca1-4148-811c-9770786aa812" targetNamespace="http://schemas.microsoft.com/office/2006/metadata/properties" ma:root="true" ma:fieldsID="6359980ae82e719106846823f13d7500" ns2:_="" ns3:_="">
    <xsd:import namespace="2bcc2e6a-6b5d-46a5-baa3-9d0e9aace4af"/>
    <xsd:import namespace="9764f6e5-4ca1-4148-811c-9770786aa81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cc2e6a-6b5d-46a5-baa3-9d0e9aace4a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d69d2df0-e371-46ef-802e-df3076d28ee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64f6e5-4ca1-4148-811c-9770786aa812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a3f6416f-10b3-48ce-a61d-45738dc6c853}" ma:internalName="TaxCatchAll" ma:showField="CatchAllData" ma:web="9764f6e5-4ca1-4148-811c-9770786aa81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764f6e5-4ca1-4148-811c-9770786aa812" xsi:nil="true"/>
    <lcf76f155ced4ddcb4097134ff3c332f xmlns="2bcc2e6a-6b5d-46a5-baa3-9d0e9aace4a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0417FE7-B3DC-407F-B7C2-824E660CA74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19AC9C1-CB81-43D3-A715-9CF33353CB5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bcc2e6a-6b5d-46a5-baa3-9d0e9aace4af"/>
    <ds:schemaRef ds:uri="9764f6e5-4ca1-4148-811c-9770786aa81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96D4B7E-79AD-489D-8189-EEBCE1ADEDF8}">
  <ds:schemaRefs>
    <ds:schemaRef ds:uri="http://schemas.microsoft.com/office/2006/metadata/properties"/>
    <ds:schemaRef ds:uri="http://schemas.microsoft.com/office/infopath/2007/PartnerControls"/>
    <ds:schemaRef ds:uri="9764f6e5-4ca1-4148-811c-9770786aa812"/>
    <ds:schemaRef ds:uri="2bcc2e6a-6b5d-46a5-baa3-9d0e9aace4af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1373</Words>
  <Application>Microsoft Office PowerPoint</Application>
  <PresentationFormat>Widescreen</PresentationFormat>
  <Paragraphs>99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Aptos</vt:lpstr>
      <vt:lpstr>Aptos Display</vt:lpstr>
      <vt:lpstr>Arial</vt:lpstr>
      <vt:lpstr>Calibri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MICHELE FULLER-HALLAUER</dc:creator>
  <cp:lastModifiedBy>MICHELE FULLER-HALLAUER</cp:lastModifiedBy>
  <cp:revision>1</cp:revision>
  <dcterms:created xsi:type="dcterms:W3CDTF">2026-06-08T19:56:49Z</dcterms:created>
  <dcterms:modified xsi:type="dcterms:W3CDTF">2026-06-08T20:48:26Z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0x010100FBA6ECD4D5021348821C2D87FFF60FD0</vt:lpwstr>
  </property>
  <property fmtid="{D5CDD505-2E9C-101B-9397-08002B2CF9AE}" pid="3" name="MediaServiceImageTags">
    <vt:lpwstr/>
  </property>
</Properties>
</file>