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13"/>
  </p:notesMasterIdLst>
  <p:sldIdLst>
    <p:sldId id="263" r:id="rId6"/>
    <p:sldId id="257" r:id="rId7"/>
    <p:sldId id="258" r:id="rId8"/>
    <p:sldId id="259" r:id="rId9"/>
    <p:sldId id="260" r:id="rId10"/>
    <p:sldId id="261" r:id="rId11"/>
    <p:sldId id="262"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79158" autoAdjust="0"/>
  </p:normalViewPr>
  <p:slideViewPr>
    <p:cSldViewPr snapToGrid="0">
      <p:cViewPr varScale="1">
        <p:scale>
          <a:sx n="58" d="100"/>
          <a:sy n="58" d="100"/>
        </p:scale>
        <p:origin x="102" y="3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ELE FULLER-HALLAUER" userId="25fb5de0-d05b-4689-82b4-f35f7a8a837c" providerId="ADAL" clId="{11358C33-7341-4F69-9DA1-E57ABE8AC31C}"/>
    <pc:docChg chg="custSel modSld">
      <pc:chgData name="MICHELE FULLER-HALLAUER" userId="25fb5de0-d05b-4689-82b4-f35f7a8a837c" providerId="ADAL" clId="{11358C33-7341-4F69-9DA1-E57ABE8AC31C}" dt="2026-04-16T22:42:59.487" v="376" actId="20577"/>
      <pc:docMkLst>
        <pc:docMk/>
      </pc:docMkLst>
      <pc:sldChg chg="delSp modSp mod">
        <pc:chgData name="MICHELE FULLER-HALLAUER" userId="25fb5de0-d05b-4689-82b4-f35f7a8a837c" providerId="ADAL" clId="{11358C33-7341-4F69-9DA1-E57ABE8AC31C}" dt="2026-04-16T18:35:20" v="32" actId="14100"/>
        <pc:sldMkLst>
          <pc:docMk/>
          <pc:sldMk cId="0" sldId="257"/>
        </pc:sldMkLst>
        <pc:spChg chg="del">
          <ac:chgData name="MICHELE FULLER-HALLAUER" userId="25fb5de0-d05b-4689-82b4-f35f7a8a837c" providerId="ADAL" clId="{11358C33-7341-4F69-9DA1-E57ABE8AC31C}" dt="2026-04-16T18:34:40.632" v="1" actId="478"/>
          <ac:spMkLst>
            <pc:docMk/>
            <pc:sldMk cId="0" sldId="257"/>
            <ac:spMk id="4" creationId="{00000000-0000-0000-0000-000000000000}"/>
          </ac:spMkLst>
        </pc:spChg>
        <pc:spChg chg="mod">
          <ac:chgData name="MICHELE FULLER-HALLAUER" userId="25fb5de0-d05b-4689-82b4-f35f7a8a837c" providerId="ADAL" clId="{11358C33-7341-4F69-9DA1-E57ABE8AC31C}" dt="2026-04-16T18:34:53.558" v="11" actId="20577"/>
          <ac:spMkLst>
            <pc:docMk/>
            <pc:sldMk cId="0" sldId="257"/>
            <ac:spMk id="8" creationId="{00000000-0000-0000-0000-000000000000}"/>
          </ac:spMkLst>
        </pc:spChg>
        <pc:spChg chg="mod">
          <ac:chgData name="MICHELE FULLER-HALLAUER" userId="25fb5de0-d05b-4689-82b4-f35f7a8a837c" providerId="ADAL" clId="{11358C33-7341-4F69-9DA1-E57ABE8AC31C}" dt="2026-04-16T18:35:20" v="32" actId="14100"/>
          <ac:spMkLst>
            <pc:docMk/>
            <pc:sldMk cId="0" sldId="257"/>
            <ac:spMk id="14" creationId="{00000000-0000-0000-0000-000000000000}"/>
          </ac:spMkLst>
        </pc:spChg>
      </pc:sldChg>
      <pc:sldChg chg="modSp mod modNotesTx">
        <pc:chgData name="MICHELE FULLER-HALLAUER" userId="25fb5de0-d05b-4689-82b4-f35f7a8a837c" providerId="ADAL" clId="{11358C33-7341-4F69-9DA1-E57ABE8AC31C}" dt="2026-04-16T18:39:51.673" v="250" actId="6549"/>
        <pc:sldMkLst>
          <pc:docMk/>
          <pc:sldMk cId="0" sldId="259"/>
        </pc:sldMkLst>
        <pc:spChg chg="mod">
          <ac:chgData name="MICHELE FULLER-HALLAUER" userId="25fb5de0-d05b-4689-82b4-f35f7a8a837c" providerId="ADAL" clId="{11358C33-7341-4F69-9DA1-E57ABE8AC31C}" dt="2026-04-16T18:35:46.918" v="44" actId="20577"/>
          <ac:spMkLst>
            <pc:docMk/>
            <pc:sldMk cId="0" sldId="259"/>
            <ac:spMk id="13" creationId="{00000000-0000-0000-0000-000000000000}"/>
          </ac:spMkLst>
        </pc:spChg>
        <pc:spChg chg="mod">
          <ac:chgData name="MICHELE FULLER-HALLAUER" userId="25fb5de0-d05b-4689-82b4-f35f7a8a837c" providerId="ADAL" clId="{11358C33-7341-4F69-9DA1-E57ABE8AC31C}" dt="2026-04-16T18:37:01.087" v="107" actId="20577"/>
          <ac:spMkLst>
            <pc:docMk/>
            <pc:sldMk cId="0" sldId="259"/>
            <ac:spMk id="17" creationId="{00000000-0000-0000-0000-000000000000}"/>
          </ac:spMkLst>
        </pc:spChg>
        <pc:spChg chg="mod">
          <ac:chgData name="MICHELE FULLER-HALLAUER" userId="25fb5de0-d05b-4689-82b4-f35f7a8a837c" providerId="ADAL" clId="{11358C33-7341-4F69-9DA1-E57ABE8AC31C}" dt="2026-04-16T18:39:26.651" v="248" actId="14100"/>
          <ac:spMkLst>
            <pc:docMk/>
            <pc:sldMk cId="0" sldId="259"/>
            <ac:spMk id="22" creationId="{00000000-0000-0000-0000-000000000000}"/>
          </ac:spMkLst>
        </pc:spChg>
        <pc:spChg chg="mod">
          <ac:chgData name="MICHELE FULLER-HALLAUER" userId="25fb5de0-d05b-4689-82b4-f35f7a8a837c" providerId="ADAL" clId="{11358C33-7341-4F69-9DA1-E57ABE8AC31C}" dt="2026-04-16T18:37:50.647" v="111" actId="20577"/>
          <ac:spMkLst>
            <pc:docMk/>
            <pc:sldMk cId="0" sldId="259"/>
            <ac:spMk id="24" creationId="{00000000-0000-0000-0000-000000000000}"/>
          </ac:spMkLst>
        </pc:spChg>
        <pc:spChg chg="mod">
          <ac:chgData name="MICHELE FULLER-HALLAUER" userId="25fb5de0-d05b-4689-82b4-f35f7a8a837c" providerId="ADAL" clId="{11358C33-7341-4F69-9DA1-E57ABE8AC31C}" dt="2026-04-16T18:39:15.722" v="247" actId="6549"/>
          <ac:spMkLst>
            <pc:docMk/>
            <pc:sldMk cId="0" sldId="259"/>
            <ac:spMk id="25" creationId="{00000000-0000-0000-0000-000000000000}"/>
          </ac:spMkLst>
        </pc:spChg>
      </pc:sldChg>
      <pc:sldChg chg="modSp mod">
        <pc:chgData name="MICHELE FULLER-HALLAUER" userId="25fb5de0-d05b-4689-82b4-f35f7a8a837c" providerId="ADAL" clId="{11358C33-7341-4F69-9DA1-E57ABE8AC31C}" dt="2026-04-16T22:42:59.487" v="376" actId="20577"/>
        <pc:sldMkLst>
          <pc:docMk/>
          <pc:sldMk cId="0" sldId="260"/>
        </pc:sldMkLst>
        <pc:spChg chg="mod">
          <ac:chgData name="MICHELE FULLER-HALLAUER" userId="25fb5de0-d05b-4689-82b4-f35f7a8a837c" providerId="ADAL" clId="{11358C33-7341-4F69-9DA1-E57ABE8AC31C}" dt="2026-04-16T22:42:59.487" v="376" actId="20577"/>
          <ac:spMkLst>
            <pc:docMk/>
            <pc:sldMk cId="0" sldId="260"/>
            <ac:spMk id="2" creationId="{00000000-0000-0000-0000-000000000000}"/>
          </ac:spMkLst>
        </pc:spChg>
        <pc:spChg chg="mod">
          <ac:chgData name="MICHELE FULLER-HALLAUER" userId="25fb5de0-d05b-4689-82b4-f35f7a8a837c" providerId="ADAL" clId="{11358C33-7341-4F69-9DA1-E57ABE8AC31C}" dt="2026-04-16T18:40:09.889" v="252" actId="20577"/>
          <ac:spMkLst>
            <pc:docMk/>
            <pc:sldMk cId="0" sldId="260"/>
            <ac:spMk id="6" creationId="{00000000-0000-0000-0000-000000000000}"/>
          </ac:spMkLst>
        </pc:spChg>
        <pc:spChg chg="mod">
          <ac:chgData name="MICHELE FULLER-HALLAUER" userId="25fb5de0-d05b-4689-82b4-f35f7a8a837c" providerId="ADAL" clId="{11358C33-7341-4F69-9DA1-E57ABE8AC31C}" dt="2026-04-16T18:41:03.951" v="272" actId="20577"/>
          <ac:spMkLst>
            <pc:docMk/>
            <pc:sldMk cId="0" sldId="260"/>
            <ac:spMk id="11" creationId="{00000000-0000-0000-0000-000000000000}"/>
          </ac:spMkLst>
        </pc:spChg>
      </pc:sldChg>
      <pc:sldChg chg="modSp mod">
        <pc:chgData name="MICHELE FULLER-HALLAUER" userId="25fb5de0-d05b-4689-82b4-f35f7a8a837c" providerId="ADAL" clId="{11358C33-7341-4F69-9DA1-E57ABE8AC31C}" dt="2026-04-16T18:42:15.942" v="327" actId="20577"/>
        <pc:sldMkLst>
          <pc:docMk/>
          <pc:sldMk cId="0" sldId="261"/>
        </pc:sldMkLst>
        <pc:spChg chg="mod">
          <ac:chgData name="MICHELE FULLER-HALLAUER" userId="25fb5de0-d05b-4689-82b4-f35f7a8a837c" providerId="ADAL" clId="{11358C33-7341-4F69-9DA1-E57ABE8AC31C}" dt="2026-04-16T18:41:29.544" v="288" actId="1076"/>
          <ac:spMkLst>
            <pc:docMk/>
            <pc:sldMk cId="0" sldId="261"/>
            <ac:spMk id="3" creationId="{00000000-0000-0000-0000-000000000000}"/>
          </ac:spMkLst>
        </pc:spChg>
        <pc:spChg chg="mod">
          <ac:chgData name="MICHELE FULLER-HALLAUER" userId="25fb5de0-d05b-4689-82b4-f35f7a8a837c" providerId="ADAL" clId="{11358C33-7341-4F69-9DA1-E57ABE8AC31C}" dt="2026-04-16T18:41:33.475" v="289" actId="1076"/>
          <ac:spMkLst>
            <pc:docMk/>
            <pc:sldMk cId="0" sldId="261"/>
            <ac:spMk id="5" creationId="{00000000-0000-0000-0000-000000000000}"/>
          </ac:spMkLst>
        </pc:spChg>
        <pc:spChg chg="mod">
          <ac:chgData name="MICHELE FULLER-HALLAUER" userId="25fb5de0-d05b-4689-82b4-f35f7a8a837c" providerId="ADAL" clId="{11358C33-7341-4F69-9DA1-E57ABE8AC31C}" dt="2026-04-16T18:41:53.211" v="292" actId="14100"/>
          <ac:spMkLst>
            <pc:docMk/>
            <pc:sldMk cId="0" sldId="261"/>
            <ac:spMk id="11" creationId="{00000000-0000-0000-0000-000000000000}"/>
          </ac:spMkLst>
        </pc:spChg>
        <pc:spChg chg="mod">
          <ac:chgData name="MICHELE FULLER-HALLAUER" userId="25fb5de0-d05b-4689-82b4-f35f7a8a837c" providerId="ADAL" clId="{11358C33-7341-4F69-9DA1-E57ABE8AC31C}" dt="2026-04-16T18:42:15.942" v="327" actId="20577"/>
          <ac:spMkLst>
            <pc:docMk/>
            <pc:sldMk cId="0" sldId="261"/>
            <ac:spMk id="12" creationId="{00000000-0000-0000-0000-000000000000}"/>
          </ac:spMkLst>
        </pc:spChg>
      </pc:sldChg>
      <pc:sldChg chg="modSp mod">
        <pc:chgData name="MICHELE FULLER-HALLAUER" userId="25fb5de0-d05b-4689-82b4-f35f7a8a837c" providerId="ADAL" clId="{11358C33-7341-4F69-9DA1-E57ABE8AC31C}" dt="2026-04-16T18:43:07.938" v="366" actId="20577"/>
        <pc:sldMkLst>
          <pc:docMk/>
          <pc:sldMk cId="0" sldId="262"/>
        </pc:sldMkLst>
        <pc:spChg chg="mod">
          <ac:chgData name="MICHELE FULLER-HALLAUER" userId="25fb5de0-d05b-4689-82b4-f35f7a8a837c" providerId="ADAL" clId="{11358C33-7341-4F69-9DA1-E57ABE8AC31C}" dt="2026-04-16T18:42:30.313" v="337" actId="20577"/>
          <ac:spMkLst>
            <pc:docMk/>
            <pc:sldMk cId="0" sldId="262"/>
            <ac:spMk id="2" creationId="{00000000-0000-0000-0000-000000000000}"/>
          </ac:spMkLst>
        </pc:spChg>
        <pc:spChg chg="mod">
          <ac:chgData name="MICHELE FULLER-HALLAUER" userId="25fb5de0-d05b-4689-82b4-f35f7a8a837c" providerId="ADAL" clId="{11358C33-7341-4F69-9DA1-E57ABE8AC31C}" dt="2026-04-16T18:42:49.307" v="352" actId="14100"/>
          <ac:spMkLst>
            <pc:docMk/>
            <pc:sldMk cId="0" sldId="262"/>
            <ac:spMk id="4" creationId="{00000000-0000-0000-0000-000000000000}"/>
          </ac:spMkLst>
        </pc:spChg>
        <pc:spChg chg="mod">
          <ac:chgData name="MICHELE FULLER-HALLAUER" userId="25fb5de0-d05b-4689-82b4-f35f7a8a837c" providerId="ADAL" clId="{11358C33-7341-4F69-9DA1-E57ABE8AC31C}" dt="2026-04-16T18:43:07.938" v="366" actId="20577"/>
          <ac:spMkLst>
            <pc:docMk/>
            <pc:sldMk cId="0" sldId="262"/>
            <ac:spMk id="5" creationId="{00000000-0000-0000-0000-000000000000}"/>
          </ac:spMkLst>
        </pc:spChg>
      </pc:sldChg>
      <pc:sldChg chg="delSp mod">
        <pc:chgData name="MICHELE FULLER-HALLAUER" userId="25fb5de0-d05b-4689-82b4-f35f7a8a837c" providerId="ADAL" clId="{11358C33-7341-4F69-9DA1-E57ABE8AC31C}" dt="2026-04-16T18:34:27.915" v="0" actId="478"/>
        <pc:sldMkLst>
          <pc:docMk/>
          <pc:sldMk cId="0" sldId="263"/>
        </pc:sldMkLst>
        <pc:spChg chg="del">
          <ac:chgData name="MICHELE FULLER-HALLAUER" userId="25fb5de0-d05b-4689-82b4-f35f7a8a837c" providerId="ADAL" clId="{11358C33-7341-4F69-9DA1-E57ABE8AC31C}" dt="2026-04-16T18:34:27.915" v="0" actId="478"/>
          <ac:spMkLst>
            <pc:docMk/>
            <pc:sldMk cId="0" sldId="263"/>
            <ac:spMk id="9"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4A2040-5069-4B1C-93D7-65218BFC488B}" type="datetimeFigureOut">
              <a:rPr lang="en-US" smtClean="0"/>
              <a:t>4/16/2026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6CACFC-698F-48F6-9692-E8A62991EDD5}" type="slidenum">
              <a:rPr lang="en-US" smtClean="0"/>
              <a:t>‹#›</a:t>
            </a:fld>
            <a:endParaRPr lang="en-US"/>
          </a:p>
        </p:txBody>
      </p:sp>
    </p:spTree>
    <p:extLst>
      <p:ext uri="{BB962C8B-B14F-4D97-AF65-F5344CB8AC3E}">
        <p14:creationId xmlns:p14="http://schemas.microsoft.com/office/powerpoint/2010/main" val="12309165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[Sources]</a:t>
            </a:r>
          </a:p>
          <a:p>
            <a:r>
              <a:t>None; styled to match the previously created deck.</a:t>
            </a:r>
          </a:p>
        </p:txBody>
      </p:sp>
      <p:sp>
        <p:nvSpPr>
          <p:cNvPr id="4" name="Slide Number Placeholder 3"/>
          <p:cNvSpPr>
            <a:spLocks noGrp="1"/>
          </p:cNvSpPr>
          <p:nvPr>
            <p:ph type="sldNum" sz="quarter" idx="5"/>
          </p:nvPr>
        </p:nvSpPr>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This kickoff is about readiness, not technical application writing. The goal is to make sure Steering understands the decision path before the funding notice opens. In plain language: if the timeline is tight, the committee should already know who drafts, who reviews, what must be voted on, and where final approval lives.
[Sources]
- 24 CFR 578.9 (current eCFR): the CoC must use a collaborative process, set priorities, determine who is applying, and approve submission.
- RNCoC Governance &amp; Operating Manual updated 2025, pp. 7, 11, 25-33.
- RN CoC 101v2.pptx, governance and CoC-player slides.</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This slide translates the regulation into everyday language. Steering members do not need regulatory wording memorized, but they should know the five required moves: collaborate, set priorities, determine applicants, identify the collaborative applicant when applicable, and approve submission.
[Sources]
- 24 CFR 578.9 (current eCFR), especially subsection (a)(1)-(3).</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This is the most practical slide in the deck. The governance manual names Nevada DPBH as the Collaborative Applicant and says the coordinator writes the annual HUD CoC application. It also says Steering is the coordination hub that prepares recommendations for Board consideration, while the Board has final approval of the annual CoC application. 
[Sources]
- RNCoC Governance &amp; Operating Manual updated 2025, p. 7 (Collaborative Applicant; coordinator writes annual application).
- RNCoC Governance &amp; Operating Manual updated 2025, p. 11 (Board final approval of annual CoC application; Steering supports operations).
- RNCoC Governance &amp; Operating Manual updated 2025, pp. 25-33 and Appendix C (Steering responsibilities, votes, and the approval of rating and ranking process).
- Rating and Ranking Procedures draft, sections 'Rating Process' and 'Ranking Process'.</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The governance manual describes Steering as the operational hub for routine administrative matters and committee coordination. It also says Steering reviews and recommends the rating and ranking process to the Board, uses consensus when possible, and may use electronic voting for urgent decisions. Co-chair emergency actions must be documented and ratified at the next meeting.
[Sources]
- RNCoC Governance &amp; Operating Manual updated 2025, pp. 25-34, especially sections 4.2.2, 4.2.5.6, and 4.2.6.</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This slide gives Steering the minimum meeting rules they need to know under pressure. Quorum for Steering is 50% plus 1. Members must disclose conflicts and recuse themselves from discussion and voting. The governance manual also allows rare time-sensitive co-chair decisions, but members must be notified, and those decisions must be reported and ratified later.
[Sources]
- RNCoC Governance &amp; Operating Manual updated 2025, pp. 31-34 (Steering decision making, electronic voting, conflicts of interest).
- RNCoC Governance &amp; Operating Manual updated 2025, pp. 43-47 (conflict-of-interest and recusal policy).
- Appendix C, Voting and Quorum Matrix.</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Close by reinforcing the role distinction. Steering is the review-and-move-the-process body. The immediate readiness task is to remove ambiguity about the approval chain so the committee can act with confidence when deadlines compress. Then invite members to name the concrete items they would need in hand within 72 hours: timeline, voting calendar, draft materials, conflict disclosures, quorum check, and clear sign-off path.
[Sources]
- RNCoC Governance &amp; Operating Manual updated 2025, pp. 11, 25-34, and Appendix C.
- Rating and Ranking Procedures draft.
- RN CoC 101v2.pptx (governance / who-does-what training content).</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BA492F-63CD-955E-9C2E-97B5B67A47F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5B24D94-51EB-C068-66A2-0DF9607B14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7FB5C72-0725-1A56-D7BD-B57E925D72F8}"/>
              </a:ext>
            </a:extLst>
          </p:cNvPr>
          <p:cNvSpPr>
            <a:spLocks noGrp="1"/>
          </p:cNvSpPr>
          <p:nvPr>
            <p:ph type="dt" sz="half" idx="10"/>
          </p:nvPr>
        </p:nvSpPr>
        <p:spPr/>
        <p:txBody>
          <a:bodyPr/>
          <a:lstStyle/>
          <a:p>
            <a:fld id="{DFCFB603-D279-459D-B89B-F9CF8AFD8F17}" type="datetimeFigureOut">
              <a:rPr lang="en-US" smtClean="0"/>
              <a:t>4/16/2026</a:t>
            </a:fld>
            <a:endParaRPr lang="en-US"/>
          </a:p>
        </p:txBody>
      </p:sp>
      <p:sp>
        <p:nvSpPr>
          <p:cNvPr id="5" name="Footer Placeholder 4">
            <a:extLst>
              <a:ext uri="{FF2B5EF4-FFF2-40B4-BE49-F238E27FC236}">
                <a16:creationId xmlns:a16="http://schemas.microsoft.com/office/drawing/2014/main" id="{41928D66-9E2B-5AC4-3C50-A53BB2BBCD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8600F6-98C1-70A6-8ABC-73C75005023F}"/>
              </a:ext>
            </a:extLst>
          </p:cNvPr>
          <p:cNvSpPr>
            <a:spLocks noGrp="1"/>
          </p:cNvSpPr>
          <p:nvPr>
            <p:ph type="sldNum" sz="quarter" idx="12"/>
          </p:nvPr>
        </p:nvSpPr>
        <p:spPr/>
        <p:txBody>
          <a:bodyPr/>
          <a:lstStyle/>
          <a:p>
            <a:fld id="{530F738D-C130-4FE6-8981-B2266D6DBACA}" type="slidenum">
              <a:rPr lang="en-US" smtClean="0"/>
              <a:t>‹#›</a:t>
            </a:fld>
            <a:endParaRPr lang="en-US"/>
          </a:p>
        </p:txBody>
      </p:sp>
    </p:spTree>
    <p:extLst>
      <p:ext uri="{BB962C8B-B14F-4D97-AF65-F5344CB8AC3E}">
        <p14:creationId xmlns:p14="http://schemas.microsoft.com/office/powerpoint/2010/main" val="38454371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C9C56F-68BC-F6C7-F4CB-83858C54C18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B243452-07C7-6B93-5361-14DBC4FA961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CB8B40-9034-4D00-AD85-CD27696C7BA2}"/>
              </a:ext>
            </a:extLst>
          </p:cNvPr>
          <p:cNvSpPr>
            <a:spLocks noGrp="1"/>
          </p:cNvSpPr>
          <p:nvPr>
            <p:ph type="dt" sz="half" idx="10"/>
          </p:nvPr>
        </p:nvSpPr>
        <p:spPr/>
        <p:txBody>
          <a:bodyPr/>
          <a:lstStyle/>
          <a:p>
            <a:fld id="{DFCFB603-D279-459D-B89B-F9CF8AFD8F17}" type="datetimeFigureOut">
              <a:rPr lang="en-US" smtClean="0"/>
              <a:t>4/16/2026</a:t>
            </a:fld>
            <a:endParaRPr lang="en-US"/>
          </a:p>
        </p:txBody>
      </p:sp>
      <p:sp>
        <p:nvSpPr>
          <p:cNvPr id="5" name="Footer Placeholder 4">
            <a:extLst>
              <a:ext uri="{FF2B5EF4-FFF2-40B4-BE49-F238E27FC236}">
                <a16:creationId xmlns:a16="http://schemas.microsoft.com/office/drawing/2014/main" id="{25052B6E-FEEC-D2E3-A0C3-53956E650B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67E3CF-82CF-48A8-F369-E5975ED5AD5F}"/>
              </a:ext>
            </a:extLst>
          </p:cNvPr>
          <p:cNvSpPr>
            <a:spLocks noGrp="1"/>
          </p:cNvSpPr>
          <p:nvPr>
            <p:ph type="sldNum" sz="quarter" idx="12"/>
          </p:nvPr>
        </p:nvSpPr>
        <p:spPr/>
        <p:txBody>
          <a:bodyPr/>
          <a:lstStyle/>
          <a:p>
            <a:fld id="{530F738D-C130-4FE6-8981-B2266D6DBACA}" type="slidenum">
              <a:rPr lang="en-US" smtClean="0"/>
              <a:t>‹#›</a:t>
            </a:fld>
            <a:endParaRPr lang="en-US"/>
          </a:p>
        </p:txBody>
      </p:sp>
    </p:spTree>
    <p:extLst>
      <p:ext uri="{BB962C8B-B14F-4D97-AF65-F5344CB8AC3E}">
        <p14:creationId xmlns:p14="http://schemas.microsoft.com/office/powerpoint/2010/main" val="28813272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DC5BD28-5DAD-55C0-69AE-52A8548CCC8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113BB7C-E02F-9EBC-2E47-3AE54B932D5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84E9F4-F456-B6C9-40A1-D0BDE226ACF8}"/>
              </a:ext>
            </a:extLst>
          </p:cNvPr>
          <p:cNvSpPr>
            <a:spLocks noGrp="1"/>
          </p:cNvSpPr>
          <p:nvPr>
            <p:ph type="dt" sz="half" idx="10"/>
          </p:nvPr>
        </p:nvSpPr>
        <p:spPr/>
        <p:txBody>
          <a:bodyPr/>
          <a:lstStyle/>
          <a:p>
            <a:fld id="{DFCFB603-D279-459D-B89B-F9CF8AFD8F17}" type="datetimeFigureOut">
              <a:rPr lang="en-US" smtClean="0"/>
              <a:t>4/16/2026</a:t>
            </a:fld>
            <a:endParaRPr lang="en-US"/>
          </a:p>
        </p:txBody>
      </p:sp>
      <p:sp>
        <p:nvSpPr>
          <p:cNvPr id="5" name="Footer Placeholder 4">
            <a:extLst>
              <a:ext uri="{FF2B5EF4-FFF2-40B4-BE49-F238E27FC236}">
                <a16:creationId xmlns:a16="http://schemas.microsoft.com/office/drawing/2014/main" id="{CC3A7D9F-76A9-ABA8-E89F-AC4D02BCF2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0539B8-A9B6-F4C8-31AC-051CA4C049F3}"/>
              </a:ext>
            </a:extLst>
          </p:cNvPr>
          <p:cNvSpPr>
            <a:spLocks noGrp="1"/>
          </p:cNvSpPr>
          <p:nvPr>
            <p:ph type="sldNum" sz="quarter" idx="12"/>
          </p:nvPr>
        </p:nvSpPr>
        <p:spPr/>
        <p:txBody>
          <a:bodyPr/>
          <a:lstStyle/>
          <a:p>
            <a:fld id="{530F738D-C130-4FE6-8981-B2266D6DBACA}" type="slidenum">
              <a:rPr lang="en-US" smtClean="0"/>
              <a:t>‹#›</a:t>
            </a:fld>
            <a:endParaRPr lang="en-US"/>
          </a:p>
        </p:txBody>
      </p:sp>
    </p:spTree>
    <p:extLst>
      <p:ext uri="{BB962C8B-B14F-4D97-AF65-F5344CB8AC3E}">
        <p14:creationId xmlns:p14="http://schemas.microsoft.com/office/powerpoint/2010/main" val="6126402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RNCOC">
    <p:bg>
      <p:bgPr>
        <a:solidFill>
          <a:srgbClr val="F6F5F2"/>
        </a:solidFill>
        <a:effectLst/>
      </p:bgPr>
    </p:bg>
    <p:spTree>
      <p:nvGrpSpPr>
        <p:cNvPr id="1" name=""/>
        <p:cNvGrpSpPr/>
        <p:nvPr/>
      </p:nvGrpSpPr>
      <p:grpSpPr>
        <a:xfrm>
          <a:off x="0" y="0"/>
          <a:ext cx="0" cy="0"/>
          <a:chOff x="0" y="0"/>
          <a:chExt cx="0" cy="0"/>
        </a:xfrm>
      </p:grpSpPr>
      <p:sp>
        <p:nvSpPr>
          <p:cNvPr id="2" name="Shape 0"/>
          <p:cNvSpPr/>
          <p:nvPr/>
        </p:nvSpPr>
        <p:spPr>
          <a:xfrm>
            <a:off x="9948672" y="0"/>
            <a:ext cx="2240280" cy="6858000"/>
          </a:xfrm>
          <a:prstGeom prst="rect">
            <a:avLst/>
          </a:prstGeom>
          <a:solidFill>
            <a:srgbClr val="164A66"/>
          </a:solidFill>
          <a:ln w="12700">
            <a:solidFill>
              <a:srgbClr val="164A66"/>
            </a:solidFill>
            <a:prstDash val="solid"/>
          </a:ln>
        </p:spPr>
        <p:txBody>
          <a:bodyPr/>
          <a:lstStyle/>
          <a:p>
            <a:endParaRPr lang="en-US"/>
          </a:p>
        </p:txBody>
      </p:sp>
      <p:sp>
        <p:nvSpPr>
          <p:cNvPr id="3" name="Shape 1"/>
          <p:cNvSpPr/>
          <p:nvPr/>
        </p:nvSpPr>
        <p:spPr>
          <a:xfrm>
            <a:off x="9893808" y="0"/>
            <a:ext cx="27432" cy="6858000"/>
          </a:xfrm>
          <a:prstGeom prst="rect">
            <a:avLst/>
          </a:prstGeom>
          <a:solidFill>
            <a:srgbClr val="8BB46E"/>
          </a:solidFill>
          <a:ln w="12700">
            <a:solidFill>
              <a:srgbClr val="8BB46E"/>
            </a:solidFill>
            <a:prstDash val="solid"/>
          </a:ln>
        </p:spPr>
        <p:txBody>
          <a:bodyPr/>
          <a:lstStyle/>
          <a:p>
            <a:endParaRPr lang="en-US"/>
          </a:p>
        </p:txBody>
      </p:sp>
      <p:sp>
        <p:nvSpPr>
          <p:cNvPr id="4" name="Shape 2"/>
          <p:cNvSpPr/>
          <p:nvPr/>
        </p:nvSpPr>
        <p:spPr>
          <a:xfrm>
            <a:off x="9857232" y="0"/>
            <a:ext cx="13716" cy="6858000"/>
          </a:xfrm>
          <a:prstGeom prst="rect">
            <a:avLst/>
          </a:prstGeom>
          <a:solidFill>
            <a:srgbClr val="D7E7CC"/>
          </a:solidFill>
          <a:ln w="12700">
            <a:solidFill>
              <a:srgbClr val="D7E7CC"/>
            </a:solidFill>
            <a:prstDash val="solid"/>
          </a:ln>
        </p:spPr>
        <p:txBody>
          <a:bodyPr/>
          <a:lstStyle/>
          <a:p>
            <a:endParaRPr lang="en-US"/>
          </a:p>
        </p:txBody>
      </p:sp>
      <p:sp>
        <p:nvSpPr>
          <p:cNvPr id="5" name="Shape 3"/>
          <p:cNvSpPr/>
          <p:nvPr/>
        </p:nvSpPr>
        <p:spPr>
          <a:xfrm>
            <a:off x="0" y="6473952"/>
            <a:ext cx="12191695" cy="384048"/>
          </a:xfrm>
          <a:prstGeom prst="rect">
            <a:avLst/>
          </a:prstGeom>
          <a:solidFill>
            <a:srgbClr val="FFFFFF"/>
          </a:solidFill>
          <a:ln w="12700">
            <a:solidFill>
              <a:srgbClr val="E2E2E2"/>
            </a:solidFill>
            <a:prstDash val="solid"/>
          </a:ln>
        </p:spPr>
        <p:txBody>
          <a:bodyPr/>
          <a:lstStyle/>
          <a:p>
            <a:endParaRPr lang="en-US"/>
          </a:p>
        </p:txBody>
      </p:sp>
      <p:sp>
        <p:nvSpPr>
          <p:cNvPr id="6" name="Shape 4"/>
          <p:cNvSpPr/>
          <p:nvPr/>
        </p:nvSpPr>
        <p:spPr>
          <a:xfrm>
            <a:off x="0" y="6473952"/>
            <a:ext cx="2432304" cy="384048"/>
          </a:xfrm>
          <a:prstGeom prst="rect">
            <a:avLst/>
          </a:prstGeom>
          <a:solidFill>
            <a:srgbClr val="164A66"/>
          </a:solidFill>
          <a:ln w="12700">
            <a:solidFill>
              <a:srgbClr val="164A66"/>
            </a:solidFill>
            <a:prstDash val="solid"/>
          </a:ln>
        </p:spPr>
        <p:txBody>
          <a:bodyPr/>
          <a:lstStyle/>
          <a:p>
            <a:endParaRPr lang="en-US"/>
          </a:p>
        </p:txBody>
      </p:sp>
      <p:sp>
        <p:nvSpPr>
          <p:cNvPr id="7" name="Text 5"/>
          <p:cNvSpPr/>
          <p:nvPr/>
        </p:nvSpPr>
        <p:spPr>
          <a:xfrm>
            <a:off x="237744" y="6547104"/>
            <a:ext cx="2194560" cy="164592"/>
          </a:xfrm>
          <a:prstGeom prst="rect">
            <a:avLst/>
          </a:prstGeom>
          <a:noFill/>
          <a:ln/>
        </p:spPr>
        <p:txBody>
          <a:bodyPr wrap="square" lIns="0" tIns="0" rIns="0" bIns="0" rtlCol="0" anchor="ctr"/>
          <a:lstStyle/>
          <a:p>
            <a:pPr marL="0" indent="0">
              <a:buNone/>
            </a:pPr>
            <a:r>
              <a:rPr lang="en-US" sz="1100" dirty="0">
                <a:solidFill>
                  <a:srgbClr val="FFFFFF"/>
                </a:solidFill>
                <a:latin typeface="Aptos" pitchFamily="34" charset="0"/>
                <a:ea typeface="Aptos" pitchFamily="34" charset="-122"/>
                <a:cs typeface="Aptos" pitchFamily="34" charset="-120"/>
              </a:rPr>
              <a:t>RNCoC Steering lightning training</a:t>
            </a:r>
            <a:endParaRPr lang="en-US" sz="1100" dirty="0"/>
          </a:p>
        </p:txBody>
      </p:sp>
      <p:sp>
        <p:nvSpPr>
          <p:cNvPr id="9" name="Text 7"/>
          <p:cNvSpPr/>
          <p:nvPr/>
        </p:nvSpPr>
        <p:spPr>
          <a:xfrm>
            <a:off x="10222992" y="6327648"/>
            <a:ext cx="1417320" cy="164592"/>
          </a:xfrm>
          <a:prstGeom prst="rect">
            <a:avLst/>
          </a:prstGeom>
          <a:noFill/>
          <a:ln/>
        </p:spPr>
        <p:txBody>
          <a:bodyPr wrap="square" lIns="0" tIns="0" rIns="0" bIns="0" rtlCol="0" anchor="ctr"/>
          <a:lstStyle/>
          <a:p>
            <a:pPr marL="0" indent="0" algn="ctr">
              <a:buNone/>
            </a:pPr>
            <a:r>
              <a:rPr lang="en-US" sz="1200" b="1" dirty="0">
                <a:solidFill>
                  <a:srgbClr val="FFFFFF"/>
                </a:solidFill>
                <a:latin typeface="Aptos" pitchFamily="34" charset="0"/>
                <a:ea typeface="Aptos" pitchFamily="34" charset="-122"/>
                <a:cs typeface="Aptos" pitchFamily="34" charset="-120"/>
              </a:rPr>
              <a:t>April 2026</a:t>
            </a:r>
            <a:endParaRPr lang="en-US" sz="1200" dirty="0"/>
          </a:p>
        </p:txBody>
      </p:sp>
      <p:sp>
        <p:nvSpPr>
          <p:cNvPr id="10" name="Text 8"/>
          <p:cNvSpPr/>
          <p:nvPr/>
        </p:nvSpPr>
        <p:spPr>
          <a:xfrm>
            <a:off x="10360152" y="411480"/>
            <a:ext cx="1143000" cy="256032"/>
          </a:xfrm>
          <a:prstGeom prst="rect">
            <a:avLst/>
          </a:prstGeom>
          <a:noFill/>
          <a:ln/>
        </p:spPr>
        <p:txBody>
          <a:bodyPr wrap="square" lIns="0" tIns="0" rIns="0" bIns="0" rtlCol="0" anchor="ctr"/>
          <a:lstStyle/>
          <a:p>
            <a:pPr marL="0" indent="0" algn="ctr">
              <a:buNone/>
            </a:pPr>
            <a:r>
              <a:rPr lang="en-US" sz="2000" b="1" dirty="0">
                <a:solidFill>
                  <a:srgbClr val="FFFFFF"/>
                </a:solidFill>
                <a:latin typeface="Aptos Display" pitchFamily="34" charset="0"/>
                <a:ea typeface="Aptos Display" pitchFamily="34" charset="-122"/>
                <a:cs typeface="Aptos Display" pitchFamily="34" charset="-120"/>
              </a:rPr>
              <a:t>RNCoC</a:t>
            </a:r>
            <a:endParaRPr lang="en-US" sz="2000" dirty="0"/>
          </a:p>
        </p:txBody>
      </p:sp>
      <p:sp>
        <p:nvSpPr>
          <p:cNvPr id="11" name="Text 9"/>
          <p:cNvSpPr/>
          <p:nvPr/>
        </p:nvSpPr>
        <p:spPr>
          <a:xfrm>
            <a:off x="10149840" y="713232"/>
            <a:ext cx="1554480" cy="502920"/>
          </a:xfrm>
          <a:prstGeom prst="rect">
            <a:avLst/>
          </a:prstGeom>
          <a:noFill/>
          <a:ln/>
        </p:spPr>
        <p:txBody>
          <a:bodyPr wrap="square" lIns="0" tIns="0" rIns="0" bIns="0" rtlCol="0" anchor="ctr"/>
          <a:lstStyle/>
          <a:p>
            <a:pPr marL="0" indent="0" algn="ctr">
              <a:buNone/>
            </a:pPr>
            <a:r>
              <a:rPr lang="en-US" sz="1050" dirty="0">
                <a:solidFill>
                  <a:srgbClr val="FFFFFF"/>
                </a:solidFill>
                <a:latin typeface="Aptos" pitchFamily="34" charset="0"/>
                <a:ea typeface="Aptos" pitchFamily="34" charset="-122"/>
                <a:cs typeface="Aptos" pitchFamily="34" charset="-120"/>
              </a:rPr>
              <a:t>Rural Nevada</a:t>
            </a:r>
            <a:endParaRPr lang="en-US" sz="1050" dirty="0"/>
          </a:p>
          <a:p>
            <a:pPr marL="0" indent="0" algn="ctr">
              <a:buNone/>
            </a:pPr>
            <a:r>
              <a:rPr lang="en-US" sz="1050" dirty="0">
                <a:solidFill>
                  <a:srgbClr val="FFFFFF"/>
                </a:solidFill>
                <a:latin typeface="Aptos" pitchFamily="34" charset="0"/>
                <a:ea typeface="Aptos" pitchFamily="34" charset="-122"/>
                <a:cs typeface="Aptos" pitchFamily="34" charset="-120"/>
              </a:rPr>
              <a:t>Continuum of Care</a:t>
            </a:r>
            <a:endParaRPr lang="en-US" sz="1050" dirty="0"/>
          </a:p>
        </p:txBody>
      </p:sp>
      <p:sp>
        <p:nvSpPr>
          <p:cNvPr id="25" name="Slide Number Placeholder 0"/>
          <p:cNvSpPr>
            <a:spLocks noGrp="1"/>
          </p:cNvSpPr>
          <p:nvPr>
            <p:ph type="sldNum" sz="quarter" idx="4294967295"/>
          </p:nvPr>
        </p:nvSpPr>
        <p:spPr>
          <a:xfrm>
            <a:off x="11722608" y="6547104"/>
            <a:ext cx="182880" cy="164592"/>
          </a:xfrm>
          <a:prstGeom prst="rect">
            <a:avLst/>
          </a:prstGeom>
          <a:extLst>
            <a:ext uri="{C572A759-6A51-4108-AA02-DFA0A04FC94B}">
              <ma14:wrappingTextBoxFlag xmlns="" xmlns:ma14="http://schemas.microsoft.com/office/mac/drawingml/2011/main" val="0"/>
            </a:ext>
          </a:extLst>
        </p:spPr>
        <p:txBody>
          <a:bodyPr/>
          <a:lstStyle>
            <a:lvl1pPr>
              <a:defRPr sz="800">
                <a:solidFill>
                  <a:srgbClr val="666666"/>
                </a:solidFill>
                <a:latin typeface="Aptos"/>
                <a:ea typeface="Aptos"/>
                <a:cs typeface="Aptos"/>
              </a:defRPr>
            </a:lvl1pPr>
          </a:lstStyle>
          <a:p>
            <a:pPr algn="r"/>
            <a:fld id="{F7021451-1387-4CA6-816F-3879F97B5CBC}" type="slidenum">
              <a:rPr lang="en-US" b="0"/>
              <a:t>‹#›</a:t>
            </a:fld>
            <a:endParaRPr lang="en-US"/>
          </a:p>
        </p:txBody>
      </p:sp>
    </p:spTree>
    <p:extLst>
      <p:ext uri="{BB962C8B-B14F-4D97-AF65-F5344CB8AC3E}">
        <p14:creationId xmlns:p14="http://schemas.microsoft.com/office/powerpoint/2010/main" val="242190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2554427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4769642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831148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4/16/2026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523590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4/16/2026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7345312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4/16/2026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31261487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4/16/2026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082686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3AD34-4CE3-BB45-9E21-CA372B9D1F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5B7D7F0-F629-B755-3E00-7DC6FB4DA9A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6B1DF9-C24B-487F-6BDD-9B277B4FB9FB}"/>
              </a:ext>
            </a:extLst>
          </p:cNvPr>
          <p:cNvSpPr>
            <a:spLocks noGrp="1"/>
          </p:cNvSpPr>
          <p:nvPr>
            <p:ph type="dt" sz="half" idx="10"/>
          </p:nvPr>
        </p:nvSpPr>
        <p:spPr/>
        <p:txBody>
          <a:bodyPr/>
          <a:lstStyle/>
          <a:p>
            <a:fld id="{DFCFB603-D279-459D-B89B-F9CF8AFD8F17}" type="datetimeFigureOut">
              <a:rPr lang="en-US" smtClean="0"/>
              <a:t>4/16/2026</a:t>
            </a:fld>
            <a:endParaRPr lang="en-US"/>
          </a:p>
        </p:txBody>
      </p:sp>
      <p:sp>
        <p:nvSpPr>
          <p:cNvPr id="5" name="Footer Placeholder 4">
            <a:extLst>
              <a:ext uri="{FF2B5EF4-FFF2-40B4-BE49-F238E27FC236}">
                <a16:creationId xmlns:a16="http://schemas.microsoft.com/office/drawing/2014/main" id="{687CAC34-0239-B6B7-F69E-5CB396ABD7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4019D4-6B3A-1623-89C5-3262A4BC5135}"/>
              </a:ext>
            </a:extLst>
          </p:cNvPr>
          <p:cNvSpPr>
            <a:spLocks noGrp="1"/>
          </p:cNvSpPr>
          <p:nvPr>
            <p:ph type="sldNum" sz="quarter" idx="12"/>
          </p:nvPr>
        </p:nvSpPr>
        <p:spPr/>
        <p:txBody>
          <a:bodyPr/>
          <a:lstStyle/>
          <a:p>
            <a:fld id="{530F738D-C130-4FE6-8981-B2266D6DBACA}" type="slidenum">
              <a:rPr lang="en-US" smtClean="0"/>
              <a:t>‹#›</a:t>
            </a:fld>
            <a:endParaRPr lang="en-US"/>
          </a:p>
        </p:txBody>
      </p:sp>
    </p:spTree>
    <p:extLst>
      <p:ext uri="{BB962C8B-B14F-4D97-AF65-F5344CB8AC3E}">
        <p14:creationId xmlns:p14="http://schemas.microsoft.com/office/powerpoint/2010/main" val="5005481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726963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631336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790511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549753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FAA78-6F0D-A2FC-C119-AD4C9B9E270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B8CEC46-6292-26FC-CF9E-E985CCAE799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0FFA775-9AEE-AEF7-6B80-6E62643DADA6}"/>
              </a:ext>
            </a:extLst>
          </p:cNvPr>
          <p:cNvSpPr>
            <a:spLocks noGrp="1"/>
          </p:cNvSpPr>
          <p:nvPr>
            <p:ph type="dt" sz="half" idx="10"/>
          </p:nvPr>
        </p:nvSpPr>
        <p:spPr/>
        <p:txBody>
          <a:bodyPr/>
          <a:lstStyle/>
          <a:p>
            <a:fld id="{DFCFB603-D279-459D-B89B-F9CF8AFD8F17}" type="datetimeFigureOut">
              <a:rPr lang="en-US" smtClean="0"/>
              <a:t>4/16/2026</a:t>
            </a:fld>
            <a:endParaRPr lang="en-US"/>
          </a:p>
        </p:txBody>
      </p:sp>
      <p:sp>
        <p:nvSpPr>
          <p:cNvPr id="5" name="Footer Placeholder 4">
            <a:extLst>
              <a:ext uri="{FF2B5EF4-FFF2-40B4-BE49-F238E27FC236}">
                <a16:creationId xmlns:a16="http://schemas.microsoft.com/office/drawing/2014/main" id="{8D58F449-1D12-BF25-DFFA-6F4A633797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4E821A-EEF1-63F8-41F9-BA66DE91125D}"/>
              </a:ext>
            </a:extLst>
          </p:cNvPr>
          <p:cNvSpPr>
            <a:spLocks noGrp="1"/>
          </p:cNvSpPr>
          <p:nvPr>
            <p:ph type="sldNum" sz="quarter" idx="12"/>
          </p:nvPr>
        </p:nvSpPr>
        <p:spPr/>
        <p:txBody>
          <a:bodyPr/>
          <a:lstStyle/>
          <a:p>
            <a:fld id="{530F738D-C130-4FE6-8981-B2266D6DBACA}" type="slidenum">
              <a:rPr lang="en-US" smtClean="0"/>
              <a:t>‹#›</a:t>
            </a:fld>
            <a:endParaRPr lang="en-US"/>
          </a:p>
        </p:txBody>
      </p:sp>
    </p:spTree>
    <p:extLst>
      <p:ext uri="{BB962C8B-B14F-4D97-AF65-F5344CB8AC3E}">
        <p14:creationId xmlns:p14="http://schemas.microsoft.com/office/powerpoint/2010/main" val="4164723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BD5E03-6118-280B-944C-CCD6B8E8FA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B161F3D-37C7-91C0-FB69-19CED31315E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4E37738-04C7-7BD1-E489-45C23C8CC2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7B8C655-D148-2047-0493-69D091F9B7DA}"/>
              </a:ext>
            </a:extLst>
          </p:cNvPr>
          <p:cNvSpPr>
            <a:spLocks noGrp="1"/>
          </p:cNvSpPr>
          <p:nvPr>
            <p:ph type="dt" sz="half" idx="10"/>
          </p:nvPr>
        </p:nvSpPr>
        <p:spPr/>
        <p:txBody>
          <a:bodyPr/>
          <a:lstStyle/>
          <a:p>
            <a:fld id="{DFCFB603-D279-459D-B89B-F9CF8AFD8F17}" type="datetimeFigureOut">
              <a:rPr lang="en-US" smtClean="0"/>
              <a:t>4/16/2026</a:t>
            </a:fld>
            <a:endParaRPr lang="en-US"/>
          </a:p>
        </p:txBody>
      </p:sp>
      <p:sp>
        <p:nvSpPr>
          <p:cNvPr id="6" name="Footer Placeholder 5">
            <a:extLst>
              <a:ext uri="{FF2B5EF4-FFF2-40B4-BE49-F238E27FC236}">
                <a16:creationId xmlns:a16="http://schemas.microsoft.com/office/drawing/2014/main" id="{20A94ADF-164F-5C61-3D39-2420DEAFD47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AC71739-3BC5-9B6F-07D0-AE8B5EBC7489}"/>
              </a:ext>
            </a:extLst>
          </p:cNvPr>
          <p:cNvSpPr>
            <a:spLocks noGrp="1"/>
          </p:cNvSpPr>
          <p:nvPr>
            <p:ph type="sldNum" sz="quarter" idx="12"/>
          </p:nvPr>
        </p:nvSpPr>
        <p:spPr/>
        <p:txBody>
          <a:bodyPr/>
          <a:lstStyle/>
          <a:p>
            <a:fld id="{530F738D-C130-4FE6-8981-B2266D6DBACA}" type="slidenum">
              <a:rPr lang="en-US" smtClean="0"/>
              <a:t>‹#›</a:t>
            </a:fld>
            <a:endParaRPr lang="en-US"/>
          </a:p>
        </p:txBody>
      </p:sp>
    </p:spTree>
    <p:extLst>
      <p:ext uri="{BB962C8B-B14F-4D97-AF65-F5344CB8AC3E}">
        <p14:creationId xmlns:p14="http://schemas.microsoft.com/office/powerpoint/2010/main" val="3450517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9EC85B-D564-342B-3F5D-1FF354F51F9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192D414-EF5A-ACD4-B896-CD2B417937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EFE076F-FEDD-B762-D199-8524DAE9A01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62AABF9-F2E0-99B3-8AD7-04C8748FCD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67CDDB5-B8AD-C61B-D462-DAD222221DA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5B7959F-AB7A-0B8F-E8A4-A09E5E79BF8B}"/>
              </a:ext>
            </a:extLst>
          </p:cNvPr>
          <p:cNvSpPr>
            <a:spLocks noGrp="1"/>
          </p:cNvSpPr>
          <p:nvPr>
            <p:ph type="dt" sz="half" idx="10"/>
          </p:nvPr>
        </p:nvSpPr>
        <p:spPr/>
        <p:txBody>
          <a:bodyPr/>
          <a:lstStyle/>
          <a:p>
            <a:fld id="{DFCFB603-D279-459D-B89B-F9CF8AFD8F17}" type="datetimeFigureOut">
              <a:rPr lang="en-US" smtClean="0"/>
              <a:t>4/16/2026</a:t>
            </a:fld>
            <a:endParaRPr lang="en-US"/>
          </a:p>
        </p:txBody>
      </p:sp>
      <p:sp>
        <p:nvSpPr>
          <p:cNvPr id="8" name="Footer Placeholder 7">
            <a:extLst>
              <a:ext uri="{FF2B5EF4-FFF2-40B4-BE49-F238E27FC236}">
                <a16:creationId xmlns:a16="http://schemas.microsoft.com/office/drawing/2014/main" id="{1F93B096-1913-C55D-95BE-0CC109434BA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4BE7094-7767-FDB1-F7CA-D22A76E75975}"/>
              </a:ext>
            </a:extLst>
          </p:cNvPr>
          <p:cNvSpPr>
            <a:spLocks noGrp="1"/>
          </p:cNvSpPr>
          <p:nvPr>
            <p:ph type="sldNum" sz="quarter" idx="12"/>
          </p:nvPr>
        </p:nvSpPr>
        <p:spPr/>
        <p:txBody>
          <a:bodyPr/>
          <a:lstStyle/>
          <a:p>
            <a:fld id="{530F738D-C130-4FE6-8981-B2266D6DBACA}" type="slidenum">
              <a:rPr lang="en-US" smtClean="0"/>
              <a:t>‹#›</a:t>
            </a:fld>
            <a:endParaRPr lang="en-US"/>
          </a:p>
        </p:txBody>
      </p:sp>
    </p:spTree>
    <p:extLst>
      <p:ext uri="{BB962C8B-B14F-4D97-AF65-F5344CB8AC3E}">
        <p14:creationId xmlns:p14="http://schemas.microsoft.com/office/powerpoint/2010/main" val="3239543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081CC7-B14B-890E-5613-5DC7E18C069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C67670A-A21D-A26F-D527-CFB350170297}"/>
              </a:ext>
            </a:extLst>
          </p:cNvPr>
          <p:cNvSpPr>
            <a:spLocks noGrp="1"/>
          </p:cNvSpPr>
          <p:nvPr>
            <p:ph type="dt" sz="half" idx="10"/>
          </p:nvPr>
        </p:nvSpPr>
        <p:spPr/>
        <p:txBody>
          <a:bodyPr/>
          <a:lstStyle/>
          <a:p>
            <a:fld id="{DFCFB603-D279-459D-B89B-F9CF8AFD8F17}" type="datetimeFigureOut">
              <a:rPr lang="en-US" smtClean="0"/>
              <a:t>4/16/2026</a:t>
            </a:fld>
            <a:endParaRPr lang="en-US"/>
          </a:p>
        </p:txBody>
      </p:sp>
      <p:sp>
        <p:nvSpPr>
          <p:cNvPr id="4" name="Footer Placeholder 3">
            <a:extLst>
              <a:ext uri="{FF2B5EF4-FFF2-40B4-BE49-F238E27FC236}">
                <a16:creationId xmlns:a16="http://schemas.microsoft.com/office/drawing/2014/main" id="{D0AD2DE9-3831-00E5-8999-4F19D0B10BE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BEFA73D-90FB-37D7-CD19-2126AE467801}"/>
              </a:ext>
            </a:extLst>
          </p:cNvPr>
          <p:cNvSpPr>
            <a:spLocks noGrp="1"/>
          </p:cNvSpPr>
          <p:nvPr>
            <p:ph type="sldNum" sz="quarter" idx="12"/>
          </p:nvPr>
        </p:nvSpPr>
        <p:spPr/>
        <p:txBody>
          <a:bodyPr/>
          <a:lstStyle/>
          <a:p>
            <a:fld id="{530F738D-C130-4FE6-8981-B2266D6DBACA}" type="slidenum">
              <a:rPr lang="en-US" smtClean="0"/>
              <a:t>‹#›</a:t>
            </a:fld>
            <a:endParaRPr lang="en-US"/>
          </a:p>
        </p:txBody>
      </p:sp>
    </p:spTree>
    <p:extLst>
      <p:ext uri="{BB962C8B-B14F-4D97-AF65-F5344CB8AC3E}">
        <p14:creationId xmlns:p14="http://schemas.microsoft.com/office/powerpoint/2010/main" val="1024213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8036476-52E2-14BC-0B54-30D79C1D1F53}"/>
              </a:ext>
            </a:extLst>
          </p:cNvPr>
          <p:cNvSpPr>
            <a:spLocks noGrp="1"/>
          </p:cNvSpPr>
          <p:nvPr>
            <p:ph type="dt" sz="half" idx="10"/>
          </p:nvPr>
        </p:nvSpPr>
        <p:spPr/>
        <p:txBody>
          <a:bodyPr/>
          <a:lstStyle/>
          <a:p>
            <a:fld id="{DFCFB603-D279-459D-B89B-F9CF8AFD8F17}" type="datetimeFigureOut">
              <a:rPr lang="en-US" smtClean="0"/>
              <a:t>4/16/2026</a:t>
            </a:fld>
            <a:endParaRPr lang="en-US"/>
          </a:p>
        </p:txBody>
      </p:sp>
      <p:sp>
        <p:nvSpPr>
          <p:cNvPr id="3" name="Footer Placeholder 2">
            <a:extLst>
              <a:ext uri="{FF2B5EF4-FFF2-40B4-BE49-F238E27FC236}">
                <a16:creationId xmlns:a16="http://schemas.microsoft.com/office/drawing/2014/main" id="{E5E8579F-884C-071D-3AB3-BC9C22FDB3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A148F1C-8DAC-F661-6342-391A2E5392D3}"/>
              </a:ext>
            </a:extLst>
          </p:cNvPr>
          <p:cNvSpPr>
            <a:spLocks noGrp="1"/>
          </p:cNvSpPr>
          <p:nvPr>
            <p:ph type="sldNum" sz="quarter" idx="12"/>
          </p:nvPr>
        </p:nvSpPr>
        <p:spPr/>
        <p:txBody>
          <a:bodyPr/>
          <a:lstStyle/>
          <a:p>
            <a:fld id="{530F738D-C130-4FE6-8981-B2266D6DBACA}" type="slidenum">
              <a:rPr lang="en-US" smtClean="0"/>
              <a:t>‹#›</a:t>
            </a:fld>
            <a:endParaRPr lang="en-US"/>
          </a:p>
        </p:txBody>
      </p:sp>
    </p:spTree>
    <p:extLst>
      <p:ext uri="{BB962C8B-B14F-4D97-AF65-F5344CB8AC3E}">
        <p14:creationId xmlns:p14="http://schemas.microsoft.com/office/powerpoint/2010/main" val="159095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00AB11-1DA6-D028-1129-C7332D13247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50AE443-73F5-FCF4-31EF-1D691AA9202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F6FACB5-FE0A-17BA-8E3A-D4D5515884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F473B58-E15C-4D3B-3030-A3EE362C2277}"/>
              </a:ext>
            </a:extLst>
          </p:cNvPr>
          <p:cNvSpPr>
            <a:spLocks noGrp="1"/>
          </p:cNvSpPr>
          <p:nvPr>
            <p:ph type="dt" sz="half" idx="10"/>
          </p:nvPr>
        </p:nvSpPr>
        <p:spPr/>
        <p:txBody>
          <a:bodyPr/>
          <a:lstStyle/>
          <a:p>
            <a:fld id="{DFCFB603-D279-459D-B89B-F9CF8AFD8F17}" type="datetimeFigureOut">
              <a:rPr lang="en-US" smtClean="0"/>
              <a:t>4/16/2026</a:t>
            </a:fld>
            <a:endParaRPr lang="en-US"/>
          </a:p>
        </p:txBody>
      </p:sp>
      <p:sp>
        <p:nvSpPr>
          <p:cNvPr id="6" name="Footer Placeholder 5">
            <a:extLst>
              <a:ext uri="{FF2B5EF4-FFF2-40B4-BE49-F238E27FC236}">
                <a16:creationId xmlns:a16="http://schemas.microsoft.com/office/drawing/2014/main" id="{51227F47-48C9-7184-90F8-5ABC6637E14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2F2692-B76A-D58A-810A-B97C23697C7D}"/>
              </a:ext>
            </a:extLst>
          </p:cNvPr>
          <p:cNvSpPr>
            <a:spLocks noGrp="1"/>
          </p:cNvSpPr>
          <p:nvPr>
            <p:ph type="sldNum" sz="quarter" idx="12"/>
          </p:nvPr>
        </p:nvSpPr>
        <p:spPr/>
        <p:txBody>
          <a:bodyPr/>
          <a:lstStyle/>
          <a:p>
            <a:fld id="{530F738D-C130-4FE6-8981-B2266D6DBACA}" type="slidenum">
              <a:rPr lang="en-US" smtClean="0"/>
              <a:t>‹#›</a:t>
            </a:fld>
            <a:endParaRPr lang="en-US"/>
          </a:p>
        </p:txBody>
      </p:sp>
    </p:spTree>
    <p:extLst>
      <p:ext uri="{BB962C8B-B14F-4D97-AF65-F5344CB8AC3E}">
        <p14:creationId xmlns:p14="http://schemas.microsoft.com/office/powerpoint/2010/main" val="945769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43C585-A4E9-50DF-DB82-8C05A0B354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06B1178-7F4E-C226-697F-386A23A9148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848F898-E63B-26FC-2688-7DF9A4E898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097D553-005D-A6F8-92BA-DD217A8F823F}"/>
              </a:ext>
            </a:extLst>
          </p:cNvPr>
          <p:cNvSpPr>
            <a:spLocks noGrp="1"/>
          </p:cNvSpPr>
          <p:nvPr>
            <p:ph type="dt" sz="half" idx="10"/>
          </p:nvPr>
        </p:nvSpPr>
        <p:spPr/>
        <p:txBody>
          <a:bodyPr/>
          <a:lstStyle/>
          <a:p>
            <a:fld id="{DFCFB603-D279-459D-B89B-F9CF8AFD8F17}" type="datetimeFigureOut">
              <a:rPr lang="en-US" smtClean="0"/>
              <a:t>4/16/2026</a:t>
            </a:fld>
            <a:endParaRPr lang="en-US"/>
          </a:p>
        </p:txBody>
      </p:sp>
      <p:sp>
        <p:nvSpPr>
          <p:cNvPr id="6" name="Footer Placeholder 5">
            <a:extLst>
              <a:ext uri="{FF2B5EF4-FFF2-40B4-BE49-F238E27FC236}">
                <a16:creationId xmlns:a16="http://schemas.microsoft.com/office/drawing/2014/main" id="{2BCB922F-38E9-F839-BDF3-76A218719A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B82C91-AD5C-74BB-77A5-6B1B4D718009}"/>
              </a:ext>
            </a:extLst>
          </p:cNvPr>
          <p:cNvSpPr>
            <a:spLocks noGrp="1"/>
          </p:cNvSpPr>
          <p:nvPr>
            <p:ph type="sldNum" sz="quarter" idx="12"/>
          </p:nvPr>
        </p:nvSpPr>
        <p:spPr/>
        <p:txBody>
          <a:bodyPr/>
          <a:lstStyle/>
          <a:p>
            <a:fld id="{530F738D-C130-4FE6-8981-B2266D6DBACA}" type="slidenum">
              <a:rPr lang="en-US" smtClean="0"/>
              <a:t>‹#›</a:t>
            </a:fld>
            <a:endParaRPr lang="en-US"/>
          </a:p>
        </p:txBody>
      </p:sp>
    </p:spTree>
    <p:extLst>
      <p:ext uri="{BB962C8B-B14F-4D97-AF65-F5344CB8AC3E}">
        <p14:creationId xmlns:p14="http://schemas.microsoft.com/office/powerpoint/2010/main" val="12718324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5247AE-9B7C-9B2E-0112-5C1EB792C1C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9D9B384-1113-D27A-6433-E92B33F6EB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C71A50-5883-5F86-13A7-277B671E87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FCFB603-D279-459D-B89B-F9CF8AFD8F17}" type="datetimeFigureOut">
              <a:rPr lang="en-US" smtClean="0"/>
              <a:t>4/16/2026</a:t>
            </a:fld>
            <a:endParaRPr lang="en-US"/>
          </a:p>
        </p:txBody>
      </p:sp>
      <p:sp>
        <p:nvSpPr>
          <p:cNvPr id="5" name="Footer Placeholder 4">
            <a:extLst>
              <a:ext uri="{FF2B5EF4-FFF2-40B4-BE49-F238E27FC236}">
                <a16:creationId xmlns:a16="http://schemas.microsoft.com/office/drawing/2014/main" id="{E7AC2DAA-2BD8-1BB3-C2F9-1A28BE829D3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44D9974-7306-4CC6-53A9-3A55CA475B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30F738D-C130-4FE6-8981-B2266D6DBACA}" type="slidenum">
              <a:rPr lang="en-US" smtClean="0"/>
              <a:t>‹#›</a:t>
            </a:fld>
            <a:endParaRPr lang="en-US"/>
          </a:p>
        </p:txBody>
      </p:sp>
    </p:spTree>
    <p:extLst>
      <p:ext uri="{BB962C8B-B14F-4D97-AF65-F5344CB8AC3E}">
        <p14:creationId xmlns:p14="http://schemas.microsoft.com/office/powerpoint/2010/main" val="22019411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4/16/2026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47752008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9.xml"/><Relationship Id="rId4" Type="http://schemas.openxmlformats.org/officeDocument/2006/relationships/image" Target="../media/image2.sv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2F3F0"/>
        </a:solidFill>
        <a:effectLst/>
      </p:bgPr>
    </p:bg>
    <p:spTree>
      <p:nvGrpSpPr>
        <p:cNvPr id="1" name=""/>
        <p:cNvGrpSpPr/>
        <p:nvPr/>
      </p:nvGrpSpPr>
      <p:grpSpPr>
        <a:xfrm>
          <a:off x="0" y="0"/>
          <a:ext cx="0" cy="0"/>
          <a:chOff x="0" y="0"/>
          <a:chExt cx="0" cy="0"/>
        </a:xfrm>
      </p:grpSpPr>
      <p:sp>
        <p:nvSpPr>
          <p:cNvPr id="11" name="Rectangle 10"/>
          <p:cNvSpPr/>
          <p:nvPr/>
        </p:nvSpPr>
        <p:spPr>
          <a:xfrm>
            <a:off x="0" y="6236422"/>
            <a:ext cx="2621280" cy="461665"/>
          </a:xfrm>
          <a:prstGeom prst="rect">
            <a:avLst/>
          </a:prstGeom>
          <a:solidFill>
            <a:srgbClr val="134B6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2" name="Rectangle 1"/>
          <p:cNvSpPr/>
          <p:nvPr/>
        </p:nvSpPr>
        <p:spPr>
          <a:xfrm>
            <a:off x="8885124" y="0"/>
            <a:ext cx="3306876" cy="6858000"/>
          </a:xfrm>
          <a:prstGeom prst="rect">
            <a:avLst/>
          </a:prstGeom>
          <a:solidFill>
            <a:srgbClr val="134B6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extBox 4"/>
          <p:cNvSpPr txBox="1"/>
          <p:nvPr/>
        </p:nvSpPr>
        <p:spPr>
          <a:xfrm>
            <a:off x="868680" y="1097280"/>
            <a:ext cx="8046720" cy="58477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sz="3200" b="0" i="0" u="none" strike="noStrike" kern="1200" cap="none" spc="0" normalizeH="0" baseline="0" noProof="0" dirty="0">
                <a:ln>
                  <a:noFill/>
                </a:ln>
                <a:solidFill>
                  <a:schemeClr val="tx2"/>
                </a:solidFill>
                <a:effectLst/>
                <a:uLnTx/>
                <a:uFillTx/>
                <a:latin typeface="Aptos"/>
                <a:ea typeface="+mn-ea"/>
                <a:cs typeface="+mn-cs"/>
              </a:rPr>
              <a:t>RNCoC Lightning Training</a:t>
            </a:r>
          </a:p>
        </p:txBody>
      </p:sp>
      <p:sp>
        <p:nvSpPr>
          <p:cNvPr id="6" name="Rounded Rectangle 5"/>
          <p:cNvSpPr/>
          <p:nvPr/>
        </p:nvSpPr>
        <p:spPr>
          <a:xfrm>
            <a:off x="914399" y="2743200"/>
            <a:ext cx="3953435" cy="1508760"/>
          </a:xfrm>
          <a:prstGeom prst="roundRect">
            <a:avLst/>
          </a:prstGeom>
          <a:solidFill>
            <a:srgbClr val="E2EADA"/>
          </a:solidFill>
          <a:ln w="12700">
            <a:solidFill>
              <a:srgbClr val="CDD6C5"/>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sp>
        <p:nvSpPr>
          <p:cNvPr id="7" name="TextBox 6"/>
          <p:cNvSpPr txBox="1"/>
          <p:nvPr/>
        </p:nvSpPr>
        <p:spPr>
          <a:xfrm>
            <a:off x="1310640" y="2974360"/>
            <a:ext cx="3534508" cy="1046440"/>
          </a:xfrm>
          <a:prstGeom prst="rect">
            <a:avLst/>
          </a:prstGeom>
          <a:noFill/>
        </p:spPr>
        <p:txBody>
          <a:bodyPr wrap="square">
            <a:spAutoFit/>
          </a:bodyPr>
          <a:lstStyle/>
          <a:p>
            <a:pPr lvl="0" defTabSz="457200"/>
            <a:r>
              <a:rPr lang="en-US" sz="2000" b="1" dirty="0">
                <a:solidFill>
                  <a:schemeClr val="tx2"/>
                </a:solidFill>
                <a:latin typeface="Aptos" panose="020B0004020202020204" pitchFamily="34" charset="0"/>
              </a:rPr>
              <a:t>NOFO Readiness Kickoff:</a:t>
            </a:r>
          </a:p>
          <a:p>
            <a:pPr lvl="0" defTabSz="457200"/>
            <a:r>
              <a:rPr kumimoji="0" sz="2000" b="1" i="0" u="none" strike="noStrike" kern="1200" cap="none" spc="0" normalizeH="0" baseline="0" noProof="0" dirty="0">
                <a:ln>
                  <a:noFill/>
                </a:ln>
                <a:solidFill>
                  <a:schemeClr val="tx2"/>
                </a:solidFill>
                <a:effectLst/>
                <a:uLnTx/>
                <a:uFillTx/>
                <a:latin typeface="Aptos" panose="020B0004020202020204" pitchFamily="34" charset="0"/>
              </a:rPr>
              <a:t>Anchor CFR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sz="2200" b="1" i="0" u="none" strike="noStrike" kern="1200" cap="none" spc="0" normalizeH="0" baseline="0" noProof="0" dirty="0">
                <a:ln>
                  <a:noFill/>
                </a:ln>
                <a:solidFill>
                  <a:schemeClr val="tx2"/>
                </a:solidFill>
                <a:effectLst/>
                <a:uLnTx/>
                <a:uFillTx/>
                <a:latin typeface="Aptos" panose="020B0004020202020204" pitchFamily="34" charset="0"/>
              </a:rPr>
              <a:t>24 CFR § 578.9</a:t>
            </a:r>
          </a:p>
        </p:txBody>
      </p:sp>
      <p:sp>
        <p:nvSpPr>
          <p:cNvPr id="8" name="TextBox 7"/>
          <p:cNvSpPr txBox="1"/>
          <p:nvPr/>
        </p:nvSpPr>
        <p:spPr>
          <a:xfrm>
            <a:off x="404542" y="6236422"/>
            <a:ext cx="1518364" cy="461665"/>
          </a:xfrm>
          <a:prstGeom prst="rect">
            <a:avLst/>
          </a:prstGeom>
          <a:noFill/>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sz="2400" b="0" i="0" u="none" strike="noStrike" kern="1200" cap="none" spc="0" normalizeH="0" baseline="0" noProof="0" dirty="0">
                <a:ln>
                  <a:noFill/>
                </a:ln>
                <a:solidFill>
                  <a:schemeClr val="bg1"/>
                </a:solidFill>
                <a:effectLst/>
                <a:uLnTx/>
                <a:uFillTx/>
                <a:latin typeface="Aptos"/>
                <a:ea typeface="+mn-ea"/>
                <a:cs typeface="+mn-cs"/>
              </a:rPr>
              <a:t>April 2026</a:t>
            </a:r>
          </a:p>
        </p:txBody>
      </p:sp>
      <p:sp>
        <p:nvSpPr>
          <p:cNvPr id="14" name="TextBox 13"/>
          <p:cNvSpPr txBox="1"/>
          <p:nvPr/>
        </p:nvSpPr>
        <p:spPr>
          <a:xfrm>
            <a:off x="11960352" y="6501384"/>
            <a:ext cx="109728" cy="164592"/>
          </a:xfrm>
          <a:prstGeom prst="rect">
            <a:avLst/>
          </a:prstGeom>
          <a:noFill/>
        </p:spPr>
        <p:txBody>
          <a:bodyPr wrap="non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sz="550" b="0" i="0" u="none" strike="noStrike" kern="1200" cap="none" spc="0" normalizeH="0" baseline="0" noProof="0">
                <a:ln>
                  <a:noFill/>
                </a:ln>
                <a:solidFill>
                  <a:srgbClr val="5F6464"/>
                </a:solidFill>
                <a:effectLst/>
                <a:uLnTx/>
                <a:uFillTx/>
                <a:latin typeface="Aptos"/>
                <a:ea typeface="+mn-ea"/>
                <a:cs typeface="+mn-cs"/>
              </a:rPr>
              <a:t>1</a:t>
            </a:r>
          </a:p>
        </p:txBody>
      </p:sp>
      <p:pic>
        <p:nvPicPr>
          <p:cNvPr id="16" name="Picture 15" descr="The image depicts a stylized house with a heart-shaped window, symbolizing a welcoming and nurturing environment.&#10;&#10;AI-generated content may be incorrect.">
            <a:extLst>
              <a:ext uri="{FF2B5EF4-FFF2-40B4-BE49-F238E27FC236}">
                <a16:creationId xmlns:a16="http://schemas.microsoft.com/office/drawing/2014/main" id="{FCE874F8-4402-3DF7-DA67-7933C60F131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3072" y="192024"/>
            <a:ext cx="3027008" cy="1852466"/>
          </a:xfrm>
          <a:prstGeom prst="rect">
            <a:avLst/>
          </a:prstGeom>
        </p:spPr>
      </p:pic>
      <p:pic>
        <p:nvPicPr>
          <p:cNvPr id="18" name="Graphic 17">
            <a:extLst>
              <a:ext uri="{FF2B5EF4-FFF2-40B4-BE49-F238E27FC236}">
                <a16:creationId xmlns:a16="http://schemas.microsoft.com/office/drawing/2014/main" id="{CDBE53C0-4552-97D5-8299-A91BC5889A99}"/>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9831226" y="5365377"/>
            <a:ext cx="1475224" cy="1218303"/>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548640" y="658368"/>
            <a:ext cx="6766560" cy="384048"/>
          </a:xfrm>
          <a:prstGeom prst="rect">
            <a:avLst/>
          </a:prstGeom>
          <a:noFill/>
          <a:ln/>
        </p:spPr>
        <p:txBody>
          <a:bodyPr wrap="square" lIns="0" tIns="0" rIns="0" bIns="0" rtlCol="0" anchor="ctr"/>
          <a:lstStyle/>
          <a:p>
            <a:pPr marL="0" indent="0">
              <a:buNone/>
            </a:pPr>
            <a:r>
              <a:rPr lang="en-US" sz="2700" dirty="0">
                <a:solidFill>
                  <a:srgbClr val="15364A"/>
                </a:solidFill>
                <a:latin typeface="Aptos Display" pitchFamily="34" charset="0"/>
                <a:ea typeface="Aptos Display" pitchFamily="34" charset="-122"/>
                <a:cs typeface="Aptos Display" pitchFamily="34" charset="-120"/>
              </a:rPr>
              <a:t>NOFO Readiness:</a:t>
            </a:r>
            <a:endParaRPr lang="en-US" sz="2700" dirty="0"/>
          </a:p>
        </p:txBody>
      </p:sp>
      <p:sp>
        <p:nvSpPr>
          <p:cNvPr id="3" name="Text 1"/>
          <p:cNvSpPr/>
          <p:nvPr/>
        </p:nvSpPr>
        <p:spPr>
          <a:xfrm>
            <a:off x="548640" y="1078992"/>
            <a:ext cx="6949440" cy="768096"/>
          </a:xfrm>
          <a:prstGeom prst="rect">
            <a:avLst/>
          </a:prstGeom>
          <a:noFill/>
          <a:ln/>
        </p:spPr>
        <p:txBody>
          <a:bodyPr wrap="square" lIns="0" tIns="0" rIns="0" bIns="0" rtlCol="0" anchor="ctr"/>
          <a:lstStyle/>
          <a:p>
            <a:pPr marL="0" indent="0">
              <a:buNone/>
            </a:pPr>
            <a:r>
              <a:rPr lang="en-US" sz="2900" dirty="0">
                <a:solidFill>
                  <a:srgbClr val="15364A"/>
                </a:solidFill>
                <a:latin typeface="Aptos Display" pitchFamily="34" charset="0"/>
                <a:ea typeface="Aptos Display" pitchFamily="34" charset="-122"/>
                <a:cs typeface="Aptos Display" pitchFamily="34" charset="-120"/>
              </a:rPr>
              <a:t>What Steering must be able to do fast</a:t>
            </a:r>
            <a:endParaRPr lang="en-US" sz="2900" dirty="0"/>
          </a:p>
        </p:txBody>
      </p:sp>
      <p:sp>
        <p:nvSpPr>
          <p:cNvPr id="5" name="Shape 3"/>
          <p:cNvSpPr/>
          <p:nvPr/>
        </p:nvSpPr>
        <p:spPr>
          <a:xfrm>
            <a:off x="658368" y="2359152"/>
            <a:ext cx="3832950" cy="2715768"/>
          </a:xfrm>
          <a:prstGeom prst="roundRect">
            <a:avLst>
              <a:gd name="adj" fmla="val 4000"/>
            </a:avLst>
          </a:prstGeom>
          <a:solidFill>
            <a:srgbClr val="FFFFFF"/>
          </a:solidFill>
          <a:ln w="12700">
            <a:solidFill>
              <a:srgbClr val="D7DDD8"/>
            </a:solidFill>
            <a:prstDash val="solid"/>
          </a:ln>
          <a:effectLst>
            <a:outerShdw blurRad="12700" dist="12700" dir="2700000" algn="bl" rotWithShape="0">
              <a:srgbClr val="000000">
                <a:alpha val="12000"/>
              </a:srgbClr>
            </a:outerShdw>
          </a:effectLst>
        </p:spPr>
        <p:txBody>
          <a:bodyPr/>
          <a:lstStyle/>
          <a:p>
            <a:endParaRPr lang="en-US"/>
          </a:p>
        </p:txBody>
      </p:sp>
      <p:sp>
        <p:nvSpPr>
          <p:cNvPr id="6" name="Shape 4"/>
          <p:cNvSpPr/>
          <p:nvPr/>
        </p:nvSpPr>
        <p:spPr>
          <a:xfrm>
            <a:off x="658366" y="2350008"/>
            <a:ext cx="2057400" cy="384048"/>
          </a:xfrm>
          <a:prstGeom prst="roundRect">
            <a:avLst>
              <a:gd name="adj" fmla="val 14286"/>
            </a:avLst>
          </a:prstGeom>
          <a:solidFill>
            <a:srgbClr val="DDE8D2"/>
          </a:solidFill>
          <a:ln w="12700">
            <a:solidFill>
              <a:srgbClr val="DDE8D2"/>
            </a:solidFill>
            <a:prstDash val="solid"/>
          </a:ln>
        </p:spPr>
        <p:txBody>
          <a:bodyPr/>
          <a:lstStyle/>
          <a:p>
            <a:endParaRPr lang="en-US" dirty="0"/>
          </a:p>
        </p:txBody>
      </p:sp>
      <p:sp>
        <p:nvSpPr>
          <p:cNvPr id="7" name="Text 5"/>
          <p:cNvSpPr/>
          <p:nvPr/>
        </p:nvSpPr>
        <p:spPr>
          <a:xfrm>
            <a:off x="658367" y="2359152"/>
            <a:ext cx="2057401" cy="384048"/>
          </a:xfrm>
          <a:prstGeom prst="rect">
            <a:avLst/>
          </a:prstGeom>
          <a:noFill/>
          <a:ln/>
        </p:spPr>
        <p:txBody>
          <a:bodyPr wrap="square" lIns="0" tIns="0" rIns="0" bIns="0" rtlCol="0" anchor="ctr"/>
          <a:lstStyle/>
          <a:p>
            <a:pPr marL="0" indent="0">
              <a:buNone/>
            </a:pPr>
            <a:r>
              <a:rPr lang="en-US" sz="1600" b="1" dirty="0">
                <a:solidFill>
                  <a:srgbClr val="27465A"/>
                </a:solidFill>
                <a:latin typeface="Aptos" pitchFamily="34" charset="0"/>
                <a:ea typeface="Aptos" pitchFamily="34" charset="-122"/>
                <a:cs typeface="Aptos" pitchFamily="34" charset="-120"/>
              </a:rPr>
              <a:t>Why this matters now</a:t>
            </a:r>
            <a:endParaRPr lang="en-US" sz="1600" dirty="0"/>
          </a:p>
        </p:txBody>
      </p:sp>
      <p:sp>
        <p:nvSpPr>
          <p:cNvPr id="8" name="Text 6"/>
          <p:cNvSpPr/>
          <p:nvPr/>
        </p:nvSpPr>
        <p:spPr>
          <a:xfrm>
            <a:off x="914400" y="2852928"/>
            <a:ext cx="3455894" cy="1947672"/>
          </a:xfrm>
          <a:prstGeom prst="rect">
            <a:avLst/>
          </a:prstGeom>
          <a:noFill/>
          <a:ln/>
        </p:spPr>
        <p:txBody>
          <a:bodyPr wrap="square" lIns="508" tIns="508" rIns="508" bIns="508" rtlCol="0" anchor="t"/>
          <a:lstStyle/>
          <a:p>
            <a:pPr marL="177800" indent="-177800">
              <a:buSzPct val="100000"/>
              <a:buChar char="•"/>
            </a:pPr>
            <a:r>
              <a:rPr lang="en-US" sz="1800" dirty="0">
                <a:solidFill>
                  <a:srgbClr val="222222"/>
                </a:solidFill>
                <a:latin typeface="Aptos" pitchFamily="34" charset="0"/>
                <a:ea typeface="Aptos" pitchFamily="34" charset="-122"/>
                <a:cs typeface="Aptos" pitchFamily="34" charset="-120"/>
              </a:rPr>
              <a:t>HUD can open the CoC competition on a short runway.</a:t>
            </a:r>
            <a:endParaRPr lang="en-US" sz="1800" dirty="0"/>
          </a:p>
          <a:p>
            <a:pPr marL="177800" indent="-177800">
              <a:buSzPct val="100000"/>
              <a:buChar char="•"/>
            </a:pPr>
            <a:r>
              <a:rPr lang="en-US" sz="1800" dirty="0">
                <a:solidFill>
                  <a:srgbClr val="222222"/>
                </a:solidFill>
                <a:latin typeface="Aptos" pitchFamily="34" charset="0"/>
                <a:ea typeface="Aptos" pitchFamily="34" charset="-122"/>
                <a:cs typeface="Aptos" pitchFamily="34" charset="-120"/>
              </a:rPr>
              <a:t>Steering Committee may have weeks—not months—to act.</a:t>
            </a:r>
            <a:endParaRPr lang="en-US" sz="1800" dirty="0"/>
          </a:p>
          <a:p>
            <a:pPr marL="177800" indent="-177800">
              <a:buSzPct val="100000"/>
              <a:buChar char="•"/>
            </a:pPr>
            <a:r>
              <a:rPr lang="en-US" sz="1800" dirty="0">
                <a:solidFill>
                  <a:srgbClr val="222222"/>
                </a:solidFill>
                <a:latin typeface="Aptos" pitchFamily="34" charset="0"/>
                <a:ea typeface="Aptos" pitchFamily="34" charset="-122"/>
                <a:cs typeface="Aptos" pitchFamily="34" charset="-120"/>
              </a:rPr>
              <a:t>Clear roles make fast decisions safer and easier.</a:t>
            </a:r>
            <a:endParaRPr lang="en-US" sz="1800" dirty="0"/>
          </a:p>
        </p:txBody>
      </p:sp>
      <p:sp>
        <p:nvSpPr>
          <p:cNvPr id="9" name="Shape 7"/>
          <p:cNvSpPr/>
          <p:nvPr/>
        </p:nvSpPr>
        <p:spPr>
          <a:xfrm>
            <a:off x="4773167" y="2359152"/>
            <a:ext cx="4370833" cy="2715768"/>
          </a:xfrm>
          <a:prstGeom prst="roundRect">
            <a:avLst>
              <a:gd name="adj" fmla="val 4000"/>
            </a:avLst>
          </a:prstGeom>
          <a:solidFill>
            <a:srgbClr val="EDF3E9"/>
          </a:solidFill>
          <a:ln w="12700">
            <a:solidFill>
              <a:srgbClr val="C7D9BC"/>
            </a:solidFill>
            <a:prstDash val="solid"/>
          </a:ln>
        </p:spPr>
        <p:txBody>
          <a:bodyPr/>
          <a:lstStyle/>
          <a:p>
            <a:endParaRPr lang="en-US"/>
          </a:p>
        </p:txBody>
      </p:sp>
      <p:sp>
        <p:nvSpPr>
          <p:cNvPr id="10" name="Shape 8"/>
          <p:cNvSpPr/>
          <p:nvPr/>
        </p:nvSpPr>
        <p:spPr>
          <a:xfrm>
            <a:off x="4773168" y="2359152"/>
            <a:ext cx="1874520" cy="384048"/>
          </a:xfrm>
          <a:prstGeom prst="roundRect">
            <a:avLst>
              <a:gd name="adj" fmla="val 14286"/>
            </a:avLst>
          </a:prstGeom>
          <a:solidFill>
            <a:srgbClr val="DDE8D2"/>
          </a:solidFill>
          <a:ln w="12700">
            <a:solidFill>
              <a:srgbClr val="DDE8D2"/>
            </a:solidFill>
            <a:prstDash val="solid"/>
          </a:ln>
        </p:spPr>
        <p:txBody>
          <a:bodyPr/>
          <a:lstStyle/>
          <a:p>
            <a:endParaRPr lang="en-US"/>
          </a:p>
        </p:txBody>
      </p:sp>
      <p:sp>
        <p:nvSpPr>
          <p:cNvPr id="11" name="Text 9"/>
          <p:cNvSpPr/>
          <p:nvPr/>
        </p:nvSpPr>
        <p:spPr>
          <a:xfrm>
            <a:off x="4773166" y="2359152"/>
            <a:ext cx="1874522" cy="384048"/>
          </a:xfrm>
          <a:prstGeom prst="rect">
            <a:avLst/>
          </a:prstGeom>
          <a:noFill/>
          <a:ln/>
        </p:spPr>
        <p:txBody>
          <a:bodyPr wrap="square" lIns="0" tIns="0" rIns="0" bIns="0" rtlCol="0" anchor="ctr"/>
          <a:lstStyle/>
          <a:p>
            <a:pPr marL="0" indent="0">
              <a:buNone/>
            </a:pPr>
            <a:r>
              <a:rPr lang="en-US" sz="1600" b="1" dirty="0">
                <a:solidFill>
                  <a:srgbClr val="27465A"/>
                </a:solidFill>
                <a:latin typeface="Aptos" pitchFamily="34" charset="0"/>
                <a:ea typeface="Aptos" pitchFamily="34" charset="-122"/>
                <a:cs typeface="Aptos" pitchFamily="34" charset="-120"/>
              </a:rPr>
              <a:t>Lightning outcome</a:t>
            </a:r>
            <a:endParaRPr lang="en-US" sz="1600" dirty="0"/>
          </a:p>
        </p:txBody>
      </p:sp>
      <p:sp>
        <p:nvSpPr>
          <p:cNvPr id="12" name="Text 10"/>
          <p:cNvSpPr/>
          <p:nvPr/>
        </p:nvSpPr>
        <p:spPr>
          <a:xfrm>
            <a:off x="4894728" y="2852928"/>
            <a:ext cx="4249271" cy="576072"/>
          </a:xfrm>
          <a:prstGeom prst="rect">
            <a:avLst/>
          </a:prstGeom>
          <a:noFill/>
          <a:ln/>
        </p:spPr>
        <p:txBody>
          <a:bodyPr wrap="square" lIns="0" tIns="0" rIns="0" bIns="0" rtlCol="0" anchor="ctr"/>
          <a:lstStyle/>
          <a:p>
            <a:pPr marL="0" indent="0">
              <a:buNone/>
            </a:pPr>
            <a:r>
              <a:rPr lang="en-US" dirty="0">
                <a:solidFill>
                  <a:srgbClr val="27465A"/>
                </a:solidFill>
                <a:latin typeface="Aptos" pitchFamily="34" charset="0"/>
                <a:ea typeface="Aptos" pitchFamily="34" charset="-122"/>
                <a:cs typeface="Aptos" pitchFamily="34" charset="-120"/>
              </a:rPr>
              <a:t>A simple map of our local NOFO process:</a:t>
            </a:r>
            <a:endParaRPr lang="en-US" dirty="0"/>
          </a:p>
        </p:txBody>
      </p:sp>
      <p:sp>
        <p:nvSpPr>
          <p:cNvPr id="13" name="Text 11"/>
          <p:cNvSpPr/>
          <p:nvPr/>
        </p:nvSpPr>
        <p:spPr>
          <a:xfrm>
            <a:off x="4894727" y="3076956"/>
            <a:ext cx="3657600" cy="1728216"/>
          </a:xfrm>
          <a:prstGeom prst="rect">
            <a:avLst/>
          </a:prstGeom>
          <a:noFill/>
          <a:ln/>
        </p:spPr>
        <p:txBody>
          <a:bodyPr wrap="square" lIns="0" tIns="0" rIns="0" bIns="0" rtlCol="0" anchor="ctr"/>
          <a:lstStyle/>
          <a:p>
            <a:pPr marL="285750" indent="-285750">
              <a:buFont typeface="Arial" panose="020B0604020202020204" pitchFamily="34" charset="0"/>
              <a:buChar char="•"/>
            </a:pPr>
            <a:r>
              <a:rPr lang="en-US" dirty="0">
                <a:solidFill>
                  <a:srgbClr val="1D2530"/>
                </a:solidFill>
                <a:ea typeface="Aptos" pitchFamily="34" charset="-122"/>
                <a:cs typeface="Aptos" pitchFamily="34" charset="-120"/>
              </a:rPr>
              <a:t>who drafts</a:t>
            </a:r>
            <a:endParaRPr lang="en-US" dirty="0"/>
          </a:p>
          <a:p>
            <a:pPr marL="285750" indent="-285750">
              <a:buFont typeface="Arial" panose="020B0604020202020204" pitchFamily="34" charset="0"/>
              <a:buChar char="•"/>
            </a:pPr>
            <a:r>
              <a:rPr lang="en-US" dirty="0">
                <a:solidFill>
                  <a:srgbClr val="1D2530"/>
                </a:solidFill>
                <a:ea typeface="Aptos" pitchFamily="34" charset="-122"/>
                <a:cs typeface="Aptos" pitchFamily="34" charset="-120"/>
              </a:rPr>
              <a:t>who reviews</a:t>
            </a:r>
            <a:endParaRPr lang="en-US" dirty="0"/>
          </a:p>
          <a:p>
            <a:pPr marL="285750" indent="-285750">
              <a:buFont typeface="Arial" panose="020B0604020202020204" pitchFamily="34" charset="0"/>
              <a:buChar char="•"/>
            </a:pPr>
            <a:r>
              <a:rPr lang="en-US" dirty="0">
                <a:solidFill>
                  <a:srgbClr val="1D2530"/>
                </a:solidFill>
                <a:ea typeface="Aptos" pitchFamily="34" charset="-122"/>
                <a:cs typeface="Aptos" pitchFamily="34" charset="-120"/>
              </a:rPr>
              <a:t>who approves</a:t>
            </a:r>
            <a:endParaRPr lang="en-US" dirty="0"/>
          </a:p>
          <a:p>
            <a:pPr marL="285750" indent="-285750">
              <a:buFont typeface="Arial" panose="020B0604020202020204" pitchFamily="34" charset="0"/>
              <a:buChar char="•"/>
            </a:pPr>
            <a:r>
              <a:rPr lang="en-US" dirty="0">
                <a:solidFill>
                  <a:srgbClr val="1D2530"/>
                </a:solidFill>
                <a:ea typeface="Aptos" pitchFamily="34" charset="-122"/>
                <a:cs typeface="Aptos" pitchFamily="34" charset="-120"/>
              </a:rPr>
              <a:t>what needs votes</a:t>
            </a:r>
            <a:endParaRPr lang="en-US" dirty="0"/>
          </a:p>
        </p:txBody>
      </p:sp>
      <p:sp>
        <p:nvSpPr>
          <p:cNvPr id="14" name="Text 12"/>
          <p:cNvSpPr/>
          <p:nvPr/>
        </p:nvSpPr>
        <p:spPr>
          <a:xfrm>
            <a:off x="474785" y="5276088"/>
            <a:ext cx="8961823" cy="768096"/>
          </a:xfrm>
          <a:prstGeom prst="rect">
            <a:avLst/>
          </a:prstGeom>
          <a:noFill/>
          <a:ln/>
        </p:spPr>
        <p:txBody>
          <a:bodyPr wrap="square" lIns="0" tIns="0" rIns="0" bIns="0" rtlCol="0" anchor="ctr"/>
          <a:lstStyle/>
          <a:p>
            <a:pPr marL="0" indent="0">
              <a:buNone/>
            </a:pPr>
            <a:r>
              <a:rPr lang="en-US" sz="1800" dirty="0">
                <a:solidFill>
                  <a:srgbClr val="24333D"/>
                </a:solidFill>
                <a:latin typeface="Aptos" pitchFamily="34" charset="0"/>
                <a:ea typeface="Aptos" pitchFamily="34" charset="-122"/>
                <a:cs typeface="Aptos" pitchFamily="34" charset="-120"/>
              </a:rPr>
              <a:t>Key message: Steering Committee does not need to write the NOFO. Steering Committee needs to understand the process well enough to move decisions quickly, lawfully, and clearly.</a:t>
            </a:r>
            <a:endParaRPr lang="en-US" sz="1800" dirty="0"/>
          </a:p>
        </p:txBody>
      </p:sp>
      <p:sp>
        <p:nvSpPr>
          <p:cNvPr id="25" name="Slide Number Placeholder 0"/>
          <p:cNvSpPr>
            <a:spLocks noGrp="1"/>
          </p:cNvSpPr>
          <p:nvPr>
            <p:ph type="sldNum" sz="quarter" idx="4294967295"/>
          </p:nvPr>
        </p:nvSpPr>
        <p:spPr>
          <a:xfrm>
            <a:off x="11722608" y="6547104"/>
            <a:ext cx="182880" cy="164592"/>
          </a:xfrm>
          <a:prstGeom prst="rect">
            <a:avLst/>
          </a:prstGeom>
          <a:extLst>
            <a:ext uri="{C572A759-6A51-4108-AA02-DFA0A04FC94B}">
              <ma14:wrappingTextBoxFlag xmlns="" xmlns:ma14="http://schemas.microsoft.com/office/mac/drawingml/2011/main" val="0"/>
            </a:ext>
          </a:extLst>
        </p:spPr>
        <p:txBody>
          <a:bodyPr/>
          <a:lstStyle>
            <a:lvl1pPr>
              <a:defRPr sz="800">
                <a:solidFill>
                  <a:srgbClr val="666666"/>
                </a:solidFill>
                <a:latin typeface="Aptos"/>
                <a:ea typeface="Aptos"/>
                <a:cs typeface="Aptos"/>
              </a:defRPr>
            </a:lvl1pPr>
          </a:lstStyle>
          <a:p>
            <a:pPr algn="r"/>
            <a:fld id="{F7021451-1387-4CA6-816F-3879F97B5CBC}" type="slidenum">
              <a:rPr lang="en-US" b="0"/>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548640" y="640080"/>
            <a:ext cx="8641080" cy="1005840"/>
          </a:xfrm>
          <a:prstGeom prst="rect">
            <a:avLst/>
          </a:prstGeom>
          <a:noFill/>
          <a:ln/>
        </p:spPr>
        <p:txBody>
          <a:bodyPr wrap="square" lIns="0" tIns="0" rIns="0" bIns="0" rtlCol="0" anchor="ctr"/>
          <a:lstStyle/>
          <a:p>
            <a:pPr marL="0" indent="0">
              <a:buNone/>
            </a:pPr>
            <a:r>
              <a:rPr lang="en-US" sz="2600" dirty="0">
                <a:solidFill>
                  <a:srgbClr val="15364A"/>
                </a:solidFill>
                <a:latin typeface="Aptos Display" pitchFamily="34" charset="0"/>
                <a:ea typeface="Aptos Display" pitchFamily="34" charset="-122"/>
                <a:cs typeface="Aptos Display" pitchFamily="34" charset="-120"/>
              </a:rPr>
              <a:t>What HUD says the CoC must do</a:t>
            </a:r>
            <a:endParaRPr lang="en-US" sz="2600" dirty="0"/>
          </a:p>
        </p:txBody>
      </p:sp>
      <p:sp>
        <p:nvSpPr>
          <p:cNvPr id="3" name="Text 1"/>
          <p:cNvSpPr/>
          <p:nvPr/>
        </p:nvSpPr>
        <p:spPr>
          <a:xfrm>
            <a:off x="822960" y="1783080"/>
            <a:ext cx="6217920" cy="2743200"/>
          </a:xfrm>
          <a:prstGeom prst="rect">
            <a:avLst/>
          </a:prstGeom>
          <a:noFill/>
          <a:ln/>
        </p:spPr>
        <p:txBody>
          <a:bodyPr wrap="square" lIns="508" tIns="508" rIns="508" bIns="508" rtlCol="0" anchor="t"/>
          <a:lstStyle/>
          <a:p>
            <a:pPr marL="177800" indent="-177800">
              <a:buSzPct val="100000"/>
              <a:buChar char="•"/>
            </a:pPr>
            <a:r>
              <a:rPr lang="en-US" sz="2200" dirty="0">
                <a:solidFill>
                  <a:srgbClr val="222222"/>
                </a:solidFill>
                <a:latin typeface="Aptos" pitchFamily="34" charset="0"/>
                <a:ea typeface="Aptos" pitchFamily="34" charset="-122"/>
                <a:cs typeface="Aptos" pitchFamily="34" charset="-120"/>
              </a:rPr>
              <a:t>Use a collaborative local process to build the application.</a:t>
            </a:r>
            <a:endParaRPr lang="en-US" sz="2200" dirty="0"/>
          </a:p>
          <a:p>
            <a:pPr marL="177800" indent="-177800">
              <a:buSzPct val="100000"/>
              <a:buChar char="•"/>
            </a:pPr>
            <a:r>
              <a:rPr lang="en-US" sz="2200" dirty="0">
                <a:solidFill>
                  <a:srgbClr val="222222"/>
                </a:solidFill>
                <a:latin typeface="Aptos" pitchFamily="34" charset="0"/>
                <a:ea typeface="Aptos" pitchFamily="34" charset="-122"/>
                <a:cs typeface="Aptos" pitchFamily="34" charset="-120"/>
              </a:rPr>
              <a:t>Set local funding priorities.</a:t>
            </a:r>
            <a:endParaRPr lang="en-US" sz="2200" dirty="0"/>
          </a:p>
          <a:p>
            <a:pPr marL="177800" indent="-177800">
              <a:buSzPct val="100000"/>
              <a:buChar char="•"/>
            </a:pPr>
            <a:r>
              <a:rPr lang="en-US" sz="2200" dirty="0">
                <a:solidFill>
                  <a:srgbClr val="222222"/>
                </a:solidFill>
                <a:latin typeface="Aptos" pitchFamily="34" charset="0"/>
                <a:ea typeface="Aptos" pitchFamily="34" charset="-122"/>
                <a:cs typeface="Aptos" pitchFamily="34" charset="-120"/>
              </a:rPr>
              <a:t>Decide who is applying for funding.</a:t>
            </a:r>
            <a:endParaRPr lang="en-US" sz="2200" dirty="0"/>
          </a:p>
          <a:p>
            <a:pPr marL="177800" indent="-177800">
              <a:buSzPct val="100000"/>
              <a:buChar char="•"/>
            </a:pPr>
            <a:r>
              <a:rPr lang="en-US" sz="2200" dirty="0">
                <a:solidFill>
                  <a:srgbClr val="222222"/>
                </a:solidFill>
                <a:latin typeface="Aptos" pitchFamily="34" charset="0"/>
                <a:ea typeface="Aptos" pitchFamily="34" charset="-122"/>
                <a:cs typeface="Aptos" pitchFamily="34" charset="-120"/>
              </a:rPr>
              <a:t>Name the collaborative applicant, if needed.</a:t>
            </a:r>
            <a:endParaRPr lang="en-US" sz="2200" dirty="0"/>
          </a:p>
          <a:p>
            <a:pPr marL="177800" indent="-177800">
              <a:buSzPct val="100000"/>
              <a:buChar char="•"/>
            </a:pPr>
            <a:r>
              <a:rPr lang="en-US" sz="2200" dirty="0">
                <a:solidFill>
                  <a:srgbClr val="222222"/>
                </a:solidFill>
                <a:latin typeface="Aptos" pitchFamily="34" charset="0"/>
                <a:ea typeface="Aptos" pitchFamily="34" charset="-122"/>
                <a:cs typeface="Aptos" pitchFamily="34" charset="-120"/>
              </a:rPr>
              <a:t>Approve what gets submitted to HUD.</a:t>
            </a:r>
            <a:endParaRPr lang="en-US" sz="2200" dirty="0"/>
          </a:p>
        </p:txBody>
      </p:sp>
      <p:sp>
        <p:nvSpPr>
          <p:cNvPr id="4" name="Shape 2"/>
          <p:cNvSpPr/>
          <p:nvPr/>
        </p:nvSpPr>
        <p:spPr>
          <a:xfrm>
            <a:off x="6777318" y="1828799"/>
            <a:ext cx="2503842" cy="3065929"/>
          </a:xfrm>
          <a:prstGeom prst="roundRect">
            <a:avLst>
              <a:gd name="adj" fmla="val 2500"/>
            </a:avLst>
          </a:prstGeom>
          <a:solidFill>
            <a:srgbClr val="FFFFFF"/>
          </a:solidFill>
          <a:ln w="12700">
            <a:solidFill>
              <a:srgbClr val="D5DBD6"/>
            </a:solidFill>
            <a:prstDash val="solid"/>
          </a:ln>
        </p:spPr>
        <p:txBody>
          <a:bodyPr/>
          <a:lstStyle/>
          <a:p>
            <a:endParaRPr lang="en-US"/>
          </a:p>
        </p:txBody>
      </p:sp>
      <p:sp>
        <p:nvSpPr>
          <p:cNvPr id="5" name="Shape 3"/>
          <p:cNvSpPr/>
          <p:nvPr/>
        </p:nvSpPr>
        <p:spPr>
          <a:xfrm>
            <a:off x="7086600" y="1828800"/>
            <a:ext cx="1554480" cy="384048"/>
          </a:xfrm>
          <a:prstGeom prst="roundRect">
            <a:avLst>
              <a:gd name="adj" fmla="val 14286"/>
            </a:avLst>
          </a:prstGeom>
          <a:solidFill>
            <a:srgbClr val="DDE8D2"/>
          </a:solidFill>
          <a:ln w="12700">
            <a:solidFill>
              <a:srgbClr val="DDE8D2"/>
            </a:solidFill>
            <a:prstDash val="solid"/>
          </a:ln>
        </p:spPr>
        <p:txBody>
          <a:bodyPr/>
          <a:lstStyle/>
          <a:p>
            <a:endParaRPr lang="en-US"/>
          </a:p>
        </p:txBody>
      </p:sp>
      <p:sp>
        <p:nvSpPr>
          <p:cNvPr id="6" name="Text 4"/>
          <p:cNvSpPr/>
          <p:nvPr/>
        </p:nvSpPr>
        <p:spPr>
          <a:xfrm>
            <a:off x="7086600" y="1828798"/>
            <a:ext cx="1554480" cy="384050"/>
          </a:xfrm>
          <a:prstGeom prst="rect">
            <a:avLst/>
          </a:prstGeom>
          <a:noFill/>
          <a:ln/>
        </p:spPr>
        <p:txBody>
          <a:bodyPr wrap="square" lIns="0" tIns="0" rIns="0" bIns="0" rtlCol="0" anchor="ctr"/>
          <a:lstStyle/>
          <a:p>
            <a:pPr marL="0" indent="0">
              <a:buNone/>
            </a:pPr>
            <a:r>
              <a:rPr lang="en-US" sz="1600" b="1" dirty="0">
                <a:solidFill>
                  <a:srgbClr val="27465A"/>
                </a:solidFill>
                <a:latin typeface="Aptos" pitchFamily="34" charset="0"/>
                <a:ea typeface="Aptos" pitchFamily="34" charset="-122"/>
                <a:cs typeface="Aptos" pitchFamily="34" charset="-120"/>
              </a:rPr>
              <a:t>In plain English</a:t>
            </a:r>
            <a:endParaRPr lang="en-US" sz="1600" dirty="0"/>
          </a:p>
        </p:txBody>
      </p:sp>
      <p:sp>
        <p:nvSpPr>
          <p:cNvPr id="7" name="Text 5"/>
          <p:cNvSpPr/>
          <p:nvPr/>
        </p:nvSpPr>
        <p:spPr>
          <a:xfrm>
            <a:off x="7040880" y="2331719"/>
            <a:ext cx="1984248" cy="2240279"/>
          </a:xfrm>
          <a:prstGeom prst="rect">
            <a:avLst/>
          </a:prstGeom>
          <a:noFill/>
          <a:ln/>
        </p:spPr>
        <p:txBody>
          <a:bodyPr wrap="square" lIns="254" tIns="254" rIns="254" bIns="254" rtlCol="0" anchor="ctr">
            <a:normAutofit fontScale="92500" lnSpcReduction="10000"/>
          </a:bodyPr>
          <a:lstStyle/>
          <a:p>
            <a:pPr marL="0" indent="0">
              <a:buNone/>
            </a:pPr>
            <a:r>
              <a:rPr lang="en-US" sz="1800" dirty="0">
                <a:solidFill>
                  <a:srgbClr val="22313D"/>
                </a:solidFill>
                <a:latin typeface="Aptos" pitchFamily="34" charset="0"/>
                <a:ea typeface="Aptos" pitchFamily="34" charset="-122"/>
                <a:cs typeface="Aptos" pitchFamily="34" charset="-120"/>
              </a:rPr>
              <a:t>HUD expects the CoC to have a fair local process, make priority choices, decide which projects move forward, and formally bless the package before it is sent in.</a:t>
            </a:r>
            <a:endParaRPr lang="en-US" sz="1800" dirty="0"/>
          </a:p>
        </p:txBody>
      </p:sp>
      <p:sp>
        <p:nvSpPr>
          <p:cNvPr id="8" name="Text 6"/>
          <p:cNvSpPr/>
          <p:nvPr/>
        </p:nvSpPr>
        <p:spPr>
          <a:xfrm>
            <a:off x="822959" y="5171201"/>
            <a:ext cx="3130475" cy="438912"/>
          </a:xfrm>
          <a:prstGeom prst="rect">
            <a:avLst/>
          </a:prstGeom>
          <a:noFill/>
          <a:ln/>
        </p:spPr>
        <p:txBody>
          <a:bodyPr wrap="square" lIns="0" tIns="0" rIns="0" bIns="0" rtlCol="0" anchor="ctr"/>
          <a:lstStyle/>
          <a:p>
            <a:pPr marL="0" indent="0">
              <a:buNone/>
            </a:pPr>
            <a:r>
              <a:rPr lang="en-US" sz="1600" b="1" dirty="0">
                <a:solidFill>
                  <a:srgbClr val="27465A"/>
                </a:solidFill>
                <a:latin typeface="Aptos" pitchFamily="34" charset="0"/>
                <a:ea typeface="Aptos" pitchFamily="34" charset="-122"/>
                <a:cs typeface="Aptos" pitchFamily="34" charset="-120"/>
              </a:rPr>
              <a:t>Anchor CFR</a:t>
            </a:r>
            <a:endParaRPr lang="en-US" sz="1600" dirty="0"/>
          </a:p>
          <a:p>
            <a:pPr marL="0" indent="0">
              <a:buNone/>
            </a:pPr>
            <a:r>
              <a:rPr lang="en-US" sz="1600" b="1" dirty="0">
                <a:solidFill>
                  <a:srgbClr val="27465A"/>
                </a:solidFill>
                <a:latin typeface="Aptos" pitchFamily="34" charset="0"/>
                <a:ea typeface="Aptos" pitchFamily="34" charset="-122"/>
                <a:cs typeface="Aptos" pitchFamily="34" charset="-120"/>
              </a:rPr>
              <a:t>24 CFR § 578.9</a:t>
            </a:r>
            <a:endParaRPr lang="en-US" sz="1600" dirty="0"/>
          </a:p>
        </p:txBody>
      </p:sp>
      <p:sp>
        <p:nvSpPr>
          <p:cNvPr id="9" name="Text 7"/>
          <p:cNvSpPr/>
          <p:nvPr/>
        </p:nvSpPr>
        <p:spPr>
          <a:xfrm>
            <a:off x="822960" y="5824728"/>
            <a:ext cx="6126480" cy="201168"/>
          </a:xfrm>
          <a:prstGeom prst="rect">
            <a:avLst/>
          </a:prstGeom>
          <a:noFill/>
          <a:ln/>
        </p:spPr>
        <p:txBody>
          <a:bodyPr wrap="square" lIns="0" tIns="0" rIns="0" bIns="0" rtlCol="0" anchor="ctr"/>
          <a:lstStyle/>
          <a:p>
            <a:pPr marL="0" indent="0">
              <a:buNone/>
            </a:pPr>
            <a:r>
              <a:rPr lang="en-US" sz="1600" dirty="0">
                <a:solidFill>
                  <a:srgbClr val="4E5F68"/>
                </a:solidFill>
                <a:latin typeface="Aptos" pitchFamily="34" charset="0"/>
                <a:ea typeface="Aptos" pitchFamily="34" charset="-122"/>
                <a:cs typeface="Aptos" pitchFamily="34" charset="-120"/>
              </a:rPr>
              <a:t>This is why governance readiness matters before NOFO season starts.</a:t>
            </a:r>
            <a:endParaRPr lang="en-US" sz="1600" dirty="0"/>
          </a:p>
        </p:txBody>
      </p:sp>
      <p:sp>
        <p:nvSpPr>
          <p:cNvPr id="25" name="Slide Number Placeholder 0"/>
          <p:cNvSpPr>
            <a:spLocks noGrp="1"/>
          </p:cNvSpPr>
          <p:nvPr>
            <p:ph type="sldNum" sz="quarter" idx="4294967295"/>
          </p:nvPr>
        </p:nvSpPr>
        <p:spPr>
          <a:xfrm>
            <a:off x="11722608" y="6547104"/>
            <a:ext cx="182880" cy="164592"/>
          </a:xfrm>
          <a:prstGeom prst="rect">
            <a:avLst/>
          </a:prstGeom>
          <a:extLst>
            <a:ext uri="{C572A759-6A51-4108-AA02-DFA0A04FC94B}">
              <ma14:wrappingTextBoxFlag xmlns="" xmlns:ma14="http://schemas.microsoft.com/office/mac/drawingml/2011/main" val="0"/>
            </a:ext>
          </a:extLst>
        </p:spPr>
        <p:txBody>
          <a:bodyPr/>
          <a:lstStyle>
            <a:lvl1pPr>
              <a:defRPr sz="800">
                <a:solidFill>
                  <a:srgbClr val="666666"/>
                </a:solidFill>
                <a:latin typeface="Aptos"/>
                <a:ea typeface="Aptos"/>
                <a:cs typeface="Aptos"/>
              </a:defRPr>
            </a:lvl1pPr>
          </a:lstStyle>
          <a:p>
            <a:pPr algn="r"/>
            <a:fld id="{F7021451-1387-4CA6-816F-3879F97B5CBC}" type="slidenum">
              <a:rPr lang="en-US" b="0"/>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548640" y="640080"/>
            <a:ext cx="8641080" cy="1005840"/>
          </a:xfrm>
          <a:prstGeom prst="rect">
            <a:avLst/>
          </a:prstGeom>
          <a:noFill/>
          <a:ln/>
        </p:spPr>
        <p:txBody>
          <a:bodyPr wrap="square" lIns="0" tIns="0" rIns="0" bIns="0" rtlCol="0" anchor="ctr"/>
          <a:lstStyle/>
          <a:p>
            <a:pPr marL="0" indent="0">
              <a:buNone/>
            </a:pPr>
            <a:r>
              <a:rPr lang="en-US" sz="2600" dirty="0">
                <a:solidFill>
                  <a:srgbClr val="15364A"/>
                </a:solidFill>
                <a:latin typeface="Aptos Display" pitchFamily="34" charset="0"/>
                <a:ea typeface="Aptos Display" pitchFamily="34" charset="-122"/>
                <a:cs typeface="Aptos Display" pitchFamily="34" charset="-120"/>
              </a:rPr>
              <a:t>Our local process: who drafts, reviews, and approves</a:t>
            </a:r>
            <a:endParaRPr lang="en-US" sz="2600" dirty="0"/>
          </a:p>
        </p:txBody>
      </p:sp>
      <p:sp>
        <p:nvSpPr>
          <p:cNvPr id="3" name="Shape 1"/>
          <p:cNvSpPr/>
          <p:nvPr/>
        </p:nvSpPr>
        <p:spPr>
          <a:xfrm>
            <a:off x="621791" y="1965960"/>
            <a:ext cx="1853005" cy="1722298"/>
          </a:xfrm>
          <a:prstGeom prst="roundRect">
            <a:avLst>
              <a:gd name="adj" fmla="val 4000"/>
            </a:avLst>
          </a:prstGeom>
          <a:solidFill>
            <a:srgbClr val="EAF2E4"/>
          </a:solidFill>
          <a:ln w="12700">
            <a:solidFill>
              <a:srgbClr val="C9D4CD"/>
            </a:solidFill>
            <a:prstDash val="solid"/>
          </a:ln>
        </p:spPr>
        <p:txBody>
          <a:bodyPr/>
          <a:lstStyle/>
          <a:p>
            <a:endParaRPr lang="en-US"/>
          </a:p>
        </p:txBody>
      </p:sp>
      <p:sp>
        <p:nvSpPr>
          <p:cNvPr id="4" name="Text 2"/>
          <p:cNvSpPr/>
          <p:nvPr/>
        </p:nvSpPr>
        <p:spPr>
          <a:xfrm>
            <a:off x="731520" y="2075688"/>
            <a:ext cx="1380744" cy="201168"/>
          </a:xfrm>
          <a:prstGeom prst="rect">
            <a:avLst/>
          </a:prstGeom>
          <a:noFill/>
          <a:ln/>
        </p:spPr>
        <p:txBody>
          <a:bodyPr wrap="square" lIns="0" tIns="0" rIns="0" bIns="0" rtlCol="0" anchor="ctr"/>
          <a:lstStyle/>
          <a:p>
            <a:pPr marL="0" indent="0" algn="ctr">
              <a:buNone/>
            </a:pPr>
            <a:r>
              <a:rPr lang="en-US" sz="1800" b="1" dirty="0">
                <a:solidFill>
                  <a:srgbClr val="27465A"/>
                </a:solidFill>
                <a:latin typeface="Aptos" pitchFamily="34" charset="0"/>
                <a:ea typeface="Aptos" pitchFamily="34" charset="-122"/>
                <a:cs typeface="Aptos" pitchFamily="34" charset="-120"/>
              </a:rPr>
              <a:t>Draft</a:t>
            </a:r>
            <a:endParaRPr lang="en-US" sz="1800" dirty="0"/>
          </a:p>
        </p:txBody>
      </p:sp>
      <p:sp>
        <p:nvSpPr>
          <p:cNvPr id="5" name="Text 3"/>
          <p:cNvSpPr/>
          <p:nvPr/>
        </p:nvSpPr>
        <p:spPr>
          <a:xfrm>
            <a:off x="731519" y="2350008"/>
            <a:ext cx="1566849" cy="1078992"/>
          </a:xfrm>
          <a:prstGeom prst="rect">
            <a:avLst/>
          </a:prstGeom>
          <a:noFill/>
          <a:ln/>
        </p:spPr>
        <p:txBody>
          <a:bodyPr wrap="square" lIns="254" tIns="254" rIns="254" bIns="254" rtlCol="0" anchor="ctr">
            <a:normAutofit fontScale="92500" lnSpcReduction="10000"/>
          </a:bodyPr>
          <a:lstStyle/>
          <a:p>
            <a:pPr marL="0" indent="0" algn="l">
              <a:buNone/>
            </a:pPr>
            <a:r>
              <a:rPr lang="en-US" sz="1450" dirty="0">
                <a:solidFill>
                  <a:srgbClr val="1F2A33"/>
                </a:solidFill>
                <a:latin typeface="Aptos" pitchFamily="34" charset="0"/>
                <a:ea typeface="Aptos" pitchFamily="34" charset="-122"/>
                <a:cs typeface="Aptos" pitchFamily="34" charset="-120"/>
              </a:rPr>
              <a:t>Coordinator / CoC support team</a:t>
            </a:r>
            <a:endParaRPr lang="en-US" sz="1450" dirty="0"/>
          </a:p>
          <a:p>
            <a:pPr marL="0" indent="0" algn="l">
              <a:buNone/>
            </a:pPr>
            <a:r>
              <a:rPr lang="en-US" sz="1450" dirty="0">
                <a:solidFill>
                  <a:srgbClr val="1F2A33"/>
                </a:solidFill>
                <a:latin typeface="Aptos" pitchFamily="34" charset="0"/>
                <a:ea typeface="Aptos" pitchFamily="34" charset="-122"/>
                <a:cs typeface="Aptos" pitchFamily="34" charset="-120"/>
              </a:rPr>
              <a:t>manages the work and writes the annual HUD CoC application.</a:t>
            </a:r>
            <a:endParaRPr lang="en-US" sz="1450" dirty="0"/>
          </a:p>
        </p:txBody>
      </p:sp>
      <p:sp>
        <p:nvSpPr>
          <p:cNvPr id="7" name="Shape 5"/>
          <p:cNvSpPr/>
          <p:nvPr/>
        </p:nvSpPr>
        <p:spPr>
          <a:xfrm>
            <a:off x="2386583" y="1965960"/>
            <a:ext cx="1853005" cy="1722298"/>
          </a:xfrm>
          <a:prstGeom prst="roundRect">
            <a:avLst>
              <a:gd name="adj" fmla="val 4000"/>
            </a:avLst>
          </a:prstGeom>
          <a:solidFill>
            <a:srgbClr val="FFFFFF"/>
          </a:solidFill>
          <a:ln w="12700">
            <a:solidFill>
              <a:srgbClr val="C9D4CD"/>
            </a:solidFill>
            <a:prstDash val="solid"/>
          </a:ln>
        </p:spPr>
        <p:txBody>
          <a:bodyPr/>
          <a:lstStyle/>
          <a:p>
            <a:endParaRPr lang="en-US"/>
          </a:p>
        </p:txBody>
      </p:sp>
      <p:sp>
        <p:nvSpPr>
          <p:cNvPr id="8" name="Text 6"/>
          <p:cNvSpPr/>
          <p:nvPr/>
        </p:nvSpPr>
        <p:spPr>
          <a:xfrm>
            <a:off x="2496312" y="2075688"/>
            <a:ext cx="1380744" cy="201168"/>
          </a:xfrm>
          <a:prstGeom prst="rect">
            <a:avLst/>
          </a:prstGeom>
          <a:noFill/>
          <a:ln/>
        </p:spPr>
        <p:txBody>
          <a:bodyPr wrap="square" lIns="0" tIns="0" rIns="0" bIns="0" rtlCol="0" anchor="ctr"/>
          <a:lstStyle/>
          <a:p>
            <a:pPr marL="0" indent="0" algn="ctr">
              <a:buNone/>
            </a:pPr>
            <a:r>
              <a:rPr lang="en-US" sz="1800" b="1" dirty="0">
                <a:solidFill>
                  <a:srgbClr val="27465A"/>
                </a:solidFill>
                <a:latin typeface="Aptos" pitchFamily="34" charset="0"/>
                <a:ea typeface="Aptos" pitchFamily="34" charset="-122"/>
                <a:cs typeface="Aptos" pitchFamily="34" charset="-120"/>
              </a:rPr>
              <a:t>Review</a:t>
            </a:r>
            <a:endParaRPr lang="en-US" sz="1800" dirty="0"/>
          </a:p>
        </p:txBody>
      </p:sp>
      <p:sp>
        <p:nvSpPr>
          <p:cNvPr id="9" name="Text 7"/>
          <p:cNvSpPr/>
          <p:nvPr/>
        </p:nvSpPr>
        <p:spPr>
          <a:xfrm>
            <a:off x="2496311" y="2350007"/>
            <a:ext cx="1598879" cy="964487"/>
          </a:xfrm>
          <a:prstGeom prst="rect">
            <a:avLst/>
          </a:prstGeom>
          <a:noFill/>
          <a:ln/>
        </p:spPr>
        <p:txBody>
          <a:bodyPr wrap="square" lIns="254" tIns="254" rIns="254" bIns="254" rtlCol="0" anchor="ctr">
            <a:normAutofit/>
          </a:bodyPr>
          <a:lstStyle/>
          <a:p>
            <a:pPr marL="0" indent="0" algn="l">
              <a:buNone/>
            </a:pPr>
            <a:r>
              <a:rPr lang="en-US" sz="1450" dirty="0">
                <a:solidFill>
                  <a:srgbClr val="1F2A33"/>
                </a:solidFill>
                <a:latin typeface="Aptos" pitchFamily="34" charset="0"/>
                <a:ea typeface="Aptos" pitchFamily="34" charset="-122"/>
                <a:cs typeface="Aptos" pitchFamily="34" charset="-120"/>
              </a:rPr>
              <a:t>Rating, ranking, timeline, and policy details are reviewed in the local process.</a:t>
            </a:r>
            <a:endParaRPr lang="en-US" sz="1450" dirty="0"/>
          </a:p>
        </p:txBody>
      </p:sp>
      <p:sp>
        <p:nvSpPr>
          <p:cNvPr id="11" name="Shape 9"/>
          <p:cNvSpPr/>
          <p:nvPr/>
        </p:nvSpPr>
        <p:spPr>
          <a:xfrm>
            <a:off x="4151375" y="1965960"/>
            <a:ext cx="1853005" cy="1722298"/>
          </a:xfrm>
          <a:prstGeom prst="roundRect">
            <a:avLst>
              <a:gd name="adj" fmla="val 4000"/>
            </a:avLst>
          </a:prstGeom>
          <a:solidFill>
            <a:srgbClr val="EAF2E4"/>
          </a:solidFill>
          <a:ln w="12700">
            <a:solidFill>
              <a:srgbClr val="C9D4CD"/>
            </a:solidFill>
            <a:prstDash val="solid"/>
          </a:ln>
        </p:spPr>
        <p:txBody>
          <a:bodyPr/>
          <a:lstStyle/>
          <a:p>
            <a:endParaRPr lang="en-US"/>
          </a:p>
        </p:txBody>
      </p:sp>
      <p:sp>
        <p:nvSpPr>
          <p:cNvPr id="12" name="Text 10"/>
          <p:cNvSpPr/>
          <p:nvPr/>
        </p:nvSpPr>
        <p:spPr>
          <a:xfrm>
            <a:off x="4261104" y="2075688"/>
            <a:ext cx="1380744" cy="201168"/>
          </a:xfrm>
          <a:prstGeom prst="rect">
            <a:avLst/>
          </a:prstGeom>
          <a:noFill/>
          <a:ln/>
        </p:spPr>
        <p:txBody>
          <a:bodyPr wrap="square" lIns="0" tIns="0" rIns="0" bIns="0" rtlCol="0" anchor="ctr"/>
          <a:lstStyle/>
          <a:p>
            <a:pPr marL="0" indent="0" algn="ctr">
              <a:buNone/>
            </a:pPr>
            <a:r>
              <a:rPr lang="en-US" sz="1800" b="1" dirty="0">
                <a:solidFill>
                  <a:srgbClr val="27465A"/>
                </a:solidFill>
                <a:latin typeface="Aptos" pitchFamily="34" charset="0"/>
                <a:ea typeface="Aptos" pitchFamily="34" charset="-122"/>
                <a:cs typeface="Aptos" pitchFamily="34" charset="-120"/>
              </a:rPr>
              <a:t>Recommend</a:t>
            </a:r>
            <a:endParaRPr lang="en-US" sz="1800" dirty="0"/>
          </a:p>
        </p:txBody>
      </p:sp>
      <p:sp>
        <p:nvSpPr>
          <p:cNvPr id="13" name="Text 11"/>
          <p:cNvSpPr/>
          <p:nvPr/>
        </p:nvSpPr>
        <p:spPr>
          <a:xfrm>
            <a:off x="4261103" y="2350008"/>
            <a:ext cx="1566850" cy="1078992"/>
          </a:xfrm>
          <a:prstGeom prst="rect">
            <a:avLst/>
          </a:prstGeom>
          <a:noFill/>
          <a:ln/>
        </p:spPr>
        <p:txBody>
          <a:bodyPr wrap="square" lIns="254" tIns="254" rIns="254" bIns="254" rtlCol="0" anchor="ctr">
            <a:normAutofit fontScale="92500" lnSpcReduction="10000"/>
          </a:bodyPr>
          <a:lstStyle/>
          <a:p>
            <a:pPr marL="0" indent="0" algn="l">
              <a:buNone/>
            </a:pPr>
            <a:r>
              <a:rPr lang="en-US" sz="1450" dirty="0">
                <a:solidFill>
                  <a:srgbClr val="1F2A33"/>
                </a:solidFill>
                <a:latin typeface="Aptos" pitchFamily="34" charset="0"/>
                <a:ea typeface="Aptos" pitchFamily="34" charset="-122"/>
                <a:cs typeface="Aptos" pitchFamily="34" charset="-120"/>
              </a:rPr>
              <a:t>Steering Committee serves as the operational hub and sends recommendations forward.</a:t>
            </a:r>
            <a:endParaRPr lang="en-US" sz="1450" dirty="0"/>
          </a:p>
        </p:txBody>
      </p:sp>
      <p:sp>
        <p:nvSpPr>
          <p:cNvPr id="15" name="Shape 13"/>
          <p:cNvSpPr/>
          <p:nvPr/>
        </p:nvSpPr>
        <p:spPr>
          <a:xfrm>
            <a:off x="5916167" y="1965960"/>
            <a:ext cx="1853005" cy="1722298"/>
          </a:xfrm>
          <a:prstGeom prst="roundRect">
            <a:avLst>
              <a:gd name="adj" fmla="val 4000"/>
            </a:avLst>
          </a:prstGeom>
          <a:solidFill>
            <a:srgbClr val="FFFFFF"/>
          </a:solidFill>
          <a:ln w="12700">
            <a:solidFill>
              <a:srgbClr val="C9D4CD"/>
            </a:solidFill>
            <a:prstDash val="solid"/>
          </a:ln>
        </p:spPr>
        <p:txBody>
          <a:bodyPr/>
          <a:lstStyle/>
          <a:p>
            <a:endParaRPr lang="en-US"/>
          </a:p>
        </p:txBody>
      </p:sp>
      <p:sp>
        <p:nvSpPr>
          <p:cNvPr id="16" name="Text 14"/>
          <p:cNvSpPr/>
          <p:nvPr/>
        </p:nvSpPr>
        <p:spPr>
          <a:xfrm>
            <a:off x="6025896" y="2075688"/>
            <a:ext cx="1380744" cy="201168"/>
          </a:xfrm>
          <a:prstGeom prst="rect">
            <a:avLst/>
          </a:prstGeom>
          <a:noFill/>
          <a:ln/>
        </p:spPr>
        <p:txBody>
          <a:bodyPr wrap="square" lIns="0" tIns="0" rIns="0" bIns="0" rtlCol="0" anchor="ctr"/>
          <a:lstStyle/>
          <a:p>
            <a:pPr marL="0" indent="0" algn="ctr">
              <a:buNone/>
            </a:pPr>
            <a:r>
              <a:rPr lang="en-US" sz="1800" b="1" dirty="0">
                <a:solidFill>
                  <a:srgbClr val="27465A"/>
                </a:solidFill>
                <a:latin typeface="Aptos" pitchFamily="34" charset="0"/>
                <a:ea typeface="Aptos" pitchFamily="34" charset="-122"/>
                <a:cs typeface="Aptos" pitchFamily="34" charset="-120"/>
              </a:rPr>
              <a:t>Approve</a:t>
            </a:r>
            <a:endParaRPr lang="en-US" sz="1800" dirty="0"/>
          </a:p>
        </p:txBody>
      </p:sp>
      <p:sp>
        <p:nvSpPr>
          <p:cNvPr id="17" name="Text 15"/>
          <p:cNvSpPr/>
          <p:nvPr/>
        </p:nvSpPr>
        <p:spPr>
          <a:xfrm>
            <a:off x="6025895" y="2350008"/>
            <a:ext cx="1566850" cy="1186568"/>
          </a:xfrm>
          <a:prstGeom prst="rect">
            <a:avLst/>
          </a:prstGeom>
          <a:noFill/>
          <a:ln/>
        </p:spPr>
        <p:txBody>
          <a:bodyPr wrap="square" lIns="254" tIns="254" rIns="254" bIns="254" rtlCol="0" anchor="ctr">
            <a:normAutofit fontScale="92500" lnSpcReduction="20000"/>
          </a:bodyPr>
          <a:lstStyle/>
          <a:p>
            <a:pPr marL="0" indent="0" algn="l">
              <a:buNone/>
            </a:pPr>
            <a:r>
              <a:rPr lang="en-US" sz="1450" dirty="0">
                <a:solidFill>
                  <a:srgbClr val="1F2A33"/>
                </a:solidFill>
                <a:latin typeface="Aptos" pitchFamily="34" charset="0"/>
                <a:ea typeface="Aptos" pitchFamily="34" charset="-122"/>
                <a:cs typeface="Aptos" pitchFamily="34" charset="-120"/>
              </a:rPr>
              <a:t>The Board (Steering Committee until Board created) holds final governance approval of the annual CoC application.</a:t>
            </a:r>
            <a:endParaRPr lang="en-US" sz="1450" dirty="0"/>
          </a:p>
        </p:txBody>
      </p:sp>
      <p:sp>
        <p:nvSpPr>
          <p:cNvPr id="19" name="Shape 17"/>
          <p:cNvSpPr/>
          <p:nvPr/>
        </p:nvSpPr>
        <p:spPr>
          <a:xfrm>
            <a:off x="7680959" y="1965960"/>
            <a:ext cx="1853005" cy="1722298"/>
          </a:xfrm>
          <a:prstGeom prst="roundRect">
            <a:avLst>
              <a:gd name="adj" fmla="val 4000"/>
            </a:avLst>
          </a:prstGeom>
          <a:solidFill>
            <a:srgbClr val="EAF2E4"/>
          </a:solidFill>
          <a:ln w="12700">
            <a:solidFill>
              <a:srgbClr val="C9D4CD"/>
            </a:solidFill>
            <a:prstDash val="solid"/>
          </a:ln>
        </p:spPr>
        <p:txBody>
          <a:bodyPr/>
          <a:lstStyle/>
          <a:p>
            <a:endParaRPr lang="en-US"/>
          </a:p>
        </p:txBody>
      </p:sp>
      <p:sp>
        <p:nvSpPr>
          <p:cNvPr id="20" name="Text 18"/>
          <p:cNvSpPr/>
          <p:nvPr/>
        </p:nvSpPr>
        <p:spPr>
          <a:xfrm>
            <a:off x="7790688" y="2075688"/>
            <a:ext cx="1380744" cy="201168"/>
          </a:xfrm>
          <a:prstGeom prst="rect">
            <a:avLst/>
          </a:prstGeom>
          <a:noFill/>
          <a:ln/>
        </p:spPr>
        <p:txBody>
          <a:bodyPr wrap="square" lIns="0" tIns="0" rIns="0" bIns="0" rtlCol="0" anchor="ctr"/>
          <a:lstStyle/>
          <a:p>
            <a:pPr marL="0" indent="0" algn="ctr">
              <a:buNone/>
            </a:pPr>
            <a:r>
              <a:rPr lang="en-US" sz="1800" b="1" dirty="0">
                <a:solidFill>
                  <a:srgbClr val="27465A"/>
                </a:solidFill>
                <a:latin typeface="Aptos" pitchFamily="34" charset="0"/>
                <a:ea typeface="Aptos" pitchFamily="34" charset="-122"/>
                <a:cs typeface="Aptos" pitchFamily="34" charset="-120"/>
              </a:rPr>
              <a:t>Submit</a:t>
            </a:r>
            <a:endParaRPr lang="en-US" sz="1800" dirty="0"/>
          </a:p>
        </p:txBody>
      </p:sp>
      <p:sp>
        <p:nvSpPr>
          <p:cNvPr id="21" name="Text 19"/>
          <p:cNvSpPr/>
          <p:nvPr/>
        </p:nvSpPr>
        <p:spPr>
          <a:xfrm>
            <a:off x="7790687" y="2350008"/>
            <a:ext cx="1655063" cy="964486"/>
          </a:xfrm>
          <a:prstGeom prst="rect">
            <a:avLst/>
          </a:prstGeom>
          <a:noFill/>
          <a:ln/>
        </p:spPr>
        <p:txBody>
          <a:bodyPr wrap="square" lIns="254" tIns="254" rIns="254" bIns="254" rtlCol="0" anchor="ctr">
            <a:normAutofit/>
          </a:bodyPr>
          <a:lstStyle/>
          <a:p>
            <a:pPr marL="0" indent="0" algn="l">
              <a:buNone/>
            </a:pPr>
            <a:r>
              <a:rPr lang="en-US" sz="1450" dirty="0">
                <a:solidFill>
                  <a:srgbClr val="1F2A33"/>
                </a:solidFill>
                <a:latin typeface="Aptos" pitchFamily="34" charset="0"/>
                <a:ea typeface="Aptos" pitchFamily="34" charset="-122"/>
                <a:cs typeface="Aptos" pitchFamily="34" charset="-120"/>
              </a:rPr>
              <a:t>The Collaborative Applicant submits the consolidated application to HUD.</a:t>
            </a:r>
            <a:endParaRPr lang="en-US" sz="1450" dirty="0"/>
          </a:p>
        </p:txBody>
      </p:sp>
      <p:sp>
        <p:nvSpPr>
          <p:cNvPr id="22" name="Shape 20"/>
          <p:cNvSpPr/>
          <p:nvPr/>
        </p:nvSpPr>
        <p:spPr>
          <a:xfrm>
            <a:off x="640080" y="4319194"/>
            <a:ext cx="8531352" cy="1661519"/>
          </a:xfrm>
          <a:prstGeom prst="roundRect">
            <a:avLst>
              <a:gd name="adj" fmla="val 4167"/>
            </a:avLst>
          </a:prstGeom>
          <a:solidFill>
            <a:srgbClr val="FFFFFF"/>
          </a:solidFill>
          <a:ln w="12700">
            <a:solidFill>
              <a:srgbClr val="D5DBD6"/>
            </a:solidFill>
            <a:prstDash val="solid"/>
          </a:ln>
        </p:spPr>
        <p:txBody>
          <a:bodyPr/>
          <a:lstStyle/>
          <a:p>
            <a:endParaRPr lang="en-US"/>
          </a:p>
        </p:txBody>
      </p:sp>
      <p:sp>
        <p:nvSpPr>
          <p:cNvPr id="23" name="Shape 21"/>
          <p:cNvSpPr/>
          <p:nvPr/>
        </p:nvSpPr>
        <p:spPr>
          <a:xfrm>
            <a:off x="640080" y="4319194"/>
            <a:ext cx="2697480" cy="384048"/>
          </a:xfrm>
          <a:prstGeom prst="roundRect">
            <a:avLst>
              <a:gd name="adj" fmla="val 14286"/>
            </a:avLst>
          </a:prstGeom>
          <a:solidFill>
            <a:srgbClr val="DDE8D2"/>
          </a:solidFill>
          <a:ln w="12700">
            <a:solidFill>
              <a:srgbClr val="DDE8D2"/>
            </a:solidFill>
            <a:prstDash val="solid"/>
          </a:ln>
        </p:spPr>
        <p:txBody>
          <a:bodyPr/>
          <a:lstStyle/>
          <a:p>
            <a:endParaRPr lang="en-US"/>
          </a:p>
        </p:txBody>
      </p:sp>
      <p:sp>
        <p:nvSpPr>
          <p:cNvPr id="24" name="Text 22"/>
          <p:cNvSpPr/>
          <p:nvPr/>
        </p:nvSpPr>
        <p:spPr>
          <a:xfrm>
            <a:off x="640080" y="4321365"/>
            <a:ext cx="2734055" cy="384048"/>
          </a:xfrm>
          <a:prstGeom prst="rect">
            <a:avLst/>
          </a:prstGeom>
          <a:noFill/>
          <a:ln/>
        </p:spPr>
        <p:txBody>
          <a:bodyPr wrap="square" lIns="0" tIns="0" rIns="0" bIns="0" rtlCol="0" anchor="ctr"/>
          <a:lstStyle/>
          <a:p>
            <a:pPr marL="0" indent="0">
              <a:buNone/>
            </a:pPr>
            <a:r>
              <a:rPr lang="en-US" sz="1600" b="1" dirty="0">
                <a:solidFill>
                  <a:srgbClr val="27465A"/>
                </a:solidFill>
                <a:latin typeface="Aptos" pitchFamily="34" charset="0"/>
                <a:ea typeface="Aptos" pitchFamily="34" charset="-122"/>
                <a:cs typeface="Aptos" pitchFamily="34" charset="-120"/>
              </a:rPr>
              <a:t>One thing to Note</a:t>
            </a:r>
            <a:endParaRPr lang="en-US" sz="1600" dirty="0"/>
          </a:p>
        </p:txBody>
      </p:sp>
      <p:sp>
        <p:nvSpPr>
          <p:cNvPr id="25" name="Text 23"/>
          <p:cNvSpPr/>
          <p:nvPr/>
        </p:nvSpPr>
        <p:spPr>
          <a:xfrm>
            <a:off x="910996" y="4703242"/>
            <a:ext cx="7906871" cy="1277471"/>
          </a:xfrm>
          <a:prstGeom prst="rect">
            <a:avLst/>
          </a:prstGeom>
          <a:noFill/>
          <a:ln/>
        </p:spPr>
        <p:txBody>
          <a:bodyPr wrap="square" lIns="0" tIns="0" rIns="0" bIns="0" rtlCol="0" anchor="ctr"/>
          <a:lstStyle/>
          <a:p>
            <a:pPr marL="0" indent="0">
              <a:buNone/>
            </a:pPr>
            <a:r>
              <a:rPr lang="en-US" sz="1720" dirty="0">
                <a:solidFill>
                  <a:srgbClr val="23323D"/>
                </a:solidFill>
                <a:latin typeface="Aptos" pitchFamily="34" charset="0"/>
                <a:ea typeface="Aptos" pitchFamily="34" charset="-122"/>
                <a:cs typeface="Aptos" pitchFamily="34" charset="-120"/>
              </a:rPr>
              <a:t>The governance language points to Steering Committee as the review-and-recommend body and the Board as the final approval body. There is no Board in place. Until that happens governance allows for Steering Committee to approve final CoC project applications. </a:t>
            </a:r>
            <a:endParaRPr lang="en-US" sz="1720" dirty="0"/>
          </a:p>
        </p:txBody>
      </p:sp>
      <p:sp>
        <p:nvSpPr>
          <p:cNvPr id="26" name="Slide Number Placeholder 0"/>
          <p:cNvSpPr>
            <a:spLocks noGrp="1"/>
          </p:cNvSpPr>
          <p:nvPr>
            <p:ph type="sldNum" sz="quarter" idx="4294967295"/>
          </p:nvPr>
        </p:nvSpPr>
        <p:spPr>
          <a:xfrm>
            <a:off x="11722608" y="6547104"/>
            <a:ext cx="182880" cy="164592"/>
          </a:xfrm>
          <a:prstGeom prst="rect">
            <a:avLst/>
          </a:prstGeom>
          <a:extLst>
            <a:ext uri="{C572A759-6A51-4108-AA02-DFA0A04FC94B}">
              <ma14:wrappingTextBoxFlag xmlns="" xmlns:ma14="http://schemas.microsoft.com/office/mac/drawingml/2011/main" val="0"/>
            </a:ext>
          </a:extLst>
        </p:spPr>
        <p:txBody>
          <a:bodyPr/>
          <a:lstStyle>
            <a:lvl1pPr>
              <a:defRPr sz="800">
                <a:solidFill>
                  <a:srgbClr val="666666"/>
                </a:solidFill>
                <a:latin typeface="Aptos"/>
                <a:ea typeface="Aptos"/>
                <a:cs typeface="Aptos"/>
              </a:defRPr>
            </a:lvl1pPr>
          </a:lstStyle>
          <a:p>
            <a:pPr algn="r"/>
            <a:fld id="{F7021451-1387-4CA6-816F-3879F97B5CBC}" type="slidenum">
              <a:rPr lang="en-US" b="0"/>
              <a:t>4</a:t>
            </a:fld>
            <a:endParaRPr lang="en-US"/>
          </a:p>
        </p:txBody>
      </p:sp>
      <p:sp>
        <p:nvSpPr>
          <p:cNvPr id="6" name="Text 4"/>
          <p:cNvSpPr/>
          <p:nvPr/>
        </p:nvSpPr>
        <p:spPr>
          <a:xfrm>
            <a:off x="2249424" y="2359152"/>
            <a:ext cx="158672" cy="182880"/>
          </a:xfrm>
          <a:prstGeom prst="rect">
            <a:avLst/>
          </a:prstGeom>
          <a:noFill/>
          <a:ln/>
        </p:spPr>
        <p:txBody>
          <a:bodyPr wrap="square" lIns="0" tIns="0" rIns="0" bIns="0" rtlCol="0" anchor="ctr"/>
          <a:lstStyle/>
          <a:p>
            <a:pPr marL="0" indent="0">
              <a:buNone/>
            </a:pPr>
            <a:r>
              <a:rPr lang="en-US" sz="2600" b="1" dirty="0">
                <a:solidFill>
                  <a:srgbClr val="6E8D49"/>
                </a:solidFill>
                <a:latin typeface="Aptos Display" pitchFamily="34" charset="0"/>
                <a:ea typeface="Aptos Display" pitchFamily="34" charset="-122"/>
                <a:cs typeface="Aptos Display" pitchFamily="34" charset="-120"/>
              </a:rPr>
              <a:t>→</a:t>
            </a:r>
            <a:endParaRPr lang="en-US" sz="2600" dirty="0"/>
          </a:p>
        </p:txBody>
      </p:sp>
      <p:sp>
        <p:nvSpPr>
          <p:cNvPr id="10" name="Text 8"/>
          <p:cNvSpPr/>
          <p:nvPr/>
        </p:nvSpPr>
        <p:spPr>
          <a:xfrm>
            <a:off x="4014216" y="2359152"/>
            <a:ext cx="169188" cy="182880"/>
          </a:xfrm>
          <a:prstGeom prst="rect">
            <a:avLst/>
          </a:prstGeom>
          <a:noFill/>
          <a:ln/>
        </p:spPr>
        <p:txBody>
          <a:bodyPr wrap="square" lIns="0" tIns="0" rIns="0" bIns="0" rtlCol="0" anchor="ctr"/>
          <a:lstStyle/>
          <a:p>
            <a:pPr marL="0" indent="0">
              <a:buNone/>
            </a:pPr>
            <a:r>
              <a:rPr lang="en-US" sz="2600" b="1" dirty="0">
                <a:solidFill>
                  <a:srgbClr val="6E8D49"/>
                </a:solidFill>
                <a:latin typeface="Aptos Display" pitchFamily="34" charset="0"/>
                <a:ea typeface="Aptos Display" pitchFamily="34" charset="-122"/>
                <a:cs typeface="Aptos Display" pitchFamily="34" charset="-120"/>
              </a:rPr>
              <a:t>→</a:t>
            </a:r>
            <a:endParaRPr lang="en-US" sz="2600" dirty="0"/>
          </a:p>
        </p:txBody>
      </p:sp>
      <p:sp>
        <p:nvSpPr>
          <p:cNvPr id="14" name="Text 12"/>
          <p:cNvSpPr/>
          <p:nvPr/>
        </p:nvSpPr>
        <p:spPr>
          <a:xfrm>
            <a:off x="5779008" y="2359152"/>
            <a:ext cx="186104" cy="182880"/>
          </a:xfrm>
          <a:prstGeom prst="rect">
            <a:avLst/>
          </a:prstGeom>
          <a:noFill/>
          <a:ln/>
        </p:spPr>
        <p:txBody>
          <a:bodyPr wrap="square" lIns="0" tIns="0" rIns="0" bIns="0" rtlCol="0" anchor="ctr"/>
          <a:lstStyle/>
          <a:p>
            <a:pPr marL="0" indent="0">
              <a:buNone/>
            </a:pPr>
            <a:r>
              <a:rPr lang="en-US" sz="2600" b="1" dirty="0">
                <a:solidFill>
                  <a:srgbClr val="6E8D49"/>
                </a:solidFill>
                <a:latin typeface="Aptos Display" pitchFamily="34" charset="0"/>
                <a:ea typeface="Aptos Display" pitchFamily="34" charset="-122"/>
                <a:cs typeface="Aptos Display" pitchFamily="34" charset="-120"/>
              </a:rPr>
              <a:t>→</a:t>
            </a:r>
            <a:endParaRPr lang="en-US" sz="2600" dirty="0"/>
          </a:p>
        </p:txBody>
      </p:sp>
      <p:sp>
        <p:nvSpPr>
          <p:cNvPr id="18" name="Text 16"/>
          <p:cNvSpPr/>
          <p:nvPr/>
        </p:nvSpPr>
        <p:spPr>
          <a:xfrm>
            <a:off x="7543800" y="2359152"/>
            <a:ext cx="225372" cy="182880"/>
          </a:xfrm>
          <a:prstGeom prst="rect">
            <a:avLst/>
          </a:prstGeom>
          <a:noFill/>
          <a:ln/>
        </p:spPr>
        <p:txBody>
          <a:bodyPr wrap="square" lIns="0" tIns="0" rIns="0" bIns="0" rtlCol="0" anchor="ctr"/>
          <a:lstStyle/>
          <a:p>
            <a:pPr marL="0" indent="0">
              <a:buNone/>
            </a:pPr>
            <a:r>
              <a:rPr lang="en-US" sz="2600" b="1" dirty="0">
                <a:solidFill>
                  <a:srgbClr val="6E8D49"/>
                </a:solidFill>
                <a:latin typeface="Aptos Display" pitchFamily="34" charset="0"/>
                <a:ea typeface="Aptos Display" pitchFamily="34" charset="-122"/>
                <a:cs typeface="Aptos Display" pitchFamily="34" charset="-120"/>
              </a:rPr>
              <a:t>→</a:t>
            </a:r>
            <a:endParaRPr lang="en-US" sz="2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548640" y="640080"/>
            <a:ext cx="8641080" cy="1005840"/>
          </a:xfrm>
          <a:prstGeom prst="rect">
            <a:avLst/>
          </a:prstGeom>
          <a:noFill/>
          <a:ln/>
        </p:spPr>
        <p:txBody>
          <a:bodyPr wrap="square" lIns="0" tIns="0" rIns="0" bIns="0" rtlCol="0" anchor="ctr"/>
          <a:lstStyle/>
          <a:p>
            <a:pPr marL="0" indent="0">
              <a:buNone/>
            </a:pPr>
            <a:r>
              <a:rPr lang="en-US" sz="2600" dirty="0">
                <a:solidFill>
                  <a:srgbClr val="15364A"/>
                </a:solidFill>
                <a:latin typeface="Aptos Display" pitchFamily="34" charset="0"/>
                <a:ea typeface="Aptos Display" pitchFamily="34" charset="-122"/>
                <a:cs typeface="Aptos Display" pitchFamily="34" charset="-120"/>
              </a:rPr>
              <a:t>Steering Committee’s job during NOFO season</a:t>
            </a:r>
            <a:endParaRPr lang="en-US" sz="2600" dirty="0"/>
          </a:p>
        </p:txBody>
      </p:sp>
      <p:sp>
        <p:nvSpPr>
          <p:cNvPr id="3" name="Shape 1"/>
          <p:cNvSpPr/>
          <p:nvPr/>
        </p:nvSpPr>
        <p:spPr>
          <a:xfrm>
            <a:off x="658368" y="1737360"/>
            <a:ext cx="4160520" cy="3584448"/>
          </a:xfrm>
          <a:prstGeom prst="roundRect">
            <a:avLst>
              <a:gd name="adj" fmla="val 1471"/>
            </a:avLst>
          </a:prstGeom>
          <a:solidFill>
            <a:srgbClr val="FFFFFF"/>
          </a:solidFill>
          <a:ln w="12700">
            <a:solidFill>
              <a:srgbClr val="D4DBD5"/>
            </a:solidFill>
            <a:prstDash val="solid"/>
          </a:ln>
        </p:spPr>
        <p:txBody>
          <a:bodyPr/>
          <a:lstStyle/>
          <a:p>
            <a:endParaRPr lang="en-US"/>
          </a:p>
        </p:txBody>
      </p:sp>
      <p:sp>
        <p:nvSpPr>
          <p:cNvPr id="4" name="Shape 2"/>
          <p:cNvSpPr/>
          <p:nvPr/>
        </p:nvSpPr>
        <p:spPr>
          <a:xfrm>
            <a:off x="658366" y="1737360"/>
            <a:ext cx="2146379" cy="384048"/>
          </a:xfrm>
          <a:prstGeom prst="roundRect">
            <a:avLst>
              <a:gd name="adj" fmla="val 14286"/>
            </a:avLst>
          </a:prstGeom>
          <a:solidFill>
            <a:srgbClr val="DDE8D2"/>
          </a:solidFill>
          <a:ln w="12700">
            <a:solidFill>
              <a:srgbClr val="DDE8D2"/>
            </a:solidFill>
            <a:prstDash val="solid"/>
          </a:ln>
        </p:spPr>
        <p:txBody>
          <a:bodyPr/>
          <a:lstStyle/>
          <a:p>
            <a:endParaRPr lang="en-US" dirty="0"/>
          </a:p>
        </p:txBody>
      </p:sp>
      <p:sp>
        <p:nvSpPr>
          <p:cNvPr id="5" name="Text 3"/>
          <p:cNvSpPr/>
          <p:nvPr/>
        </p:nvSpPr>
        <p:spPr>
          <a:xfrm>
            <a:off x="658367" y="1737360"/>
            <a:ext cx="2146379" cy="384048"/>
          </a:xfrm>
          <a:prstGeom prst="rect">
            <a:avLst/>
          </a:prstGeom>
          <a:noFill/>
          <a:ln/>
        </p:spPr>
        <p:txBody>
          <a:bodyPr wrap="square" lIns="0" tIns="0" rIns="0" bIns="0" rtlCol="0" anchor="ctr"/>
          <a:lstStyle/>
          <a:p>
            <a:pPr marL="0" indent="0">
              <a:buNone/>
            </a:pPr>
            <a:r>
              <a:rPr lang="en-US" sz="1600" b="1" dirty="0">
                <a:solidFill>
                  <a:srgbClr val="27465A"/>
                </a:solidFill>
                <a:latin typeface="Aptos" pitchFamily="34" charset="0"/>
                <a:ea typeface="Aptos" pitchFamily="34" charset="-122"/>
                <a:cs typeface="Aptos" pitchFamily="34" charset="-120"/>
              </a:rPr>
              <a:t>Be ready to do this fast</a:t>
            </a:r>
            <a:endParaRPr lang="en-US" sz="1600" dirty="0"/>
          </a:p>
        </p:txBody>
      </p:sp>
      <p:sp>
        <p:nvSpPr>
          <p:cNvPr id="6" name="Text 4"/>
          <p:cNvSpPr/>
          <p:nvPr/>
        </p:nvSpPr>
        <p:spPr>
          <a:xfrm>
            <a:off x="868680" y="2212848"/>
            <a:ext cx="3632982" cy="3017520"/>
          </a:xfrm>
          <a:prstGeom prst="rect">
            <a:avLst/>
          </a:prstGeom>
          <a:noFill/>
          <a:ln/>
        </p:spPr>
        <p:txBody>
          <a:bodyPr wrap="square" lIns="508" tIns="508" rIns="508" bIns="508" rtlCol="0" anchor="t"/>
          <a:lstStyle/>
          <a:p>
            <a:pPr marL="177800" indent="-177800">
              <a:buSzPct val="100000"/>
              <a:buChar char="•"/>
            </a:pPr>
            <a:r>
              <a:rPr lang="en-US" sz="1900" dirty="0">
                <a:solidFill>
                  <a:srgbClr val="222222"/>
                </a:solidFill>
                <a:latin typeface="Aptos" pitchFamily="34" charset="0"/>
                <a:ea typeface="Aptos" pitchFamily="34" charset="-122"/>
                <a:cs typeface="Aptos" pitchFamily="34" charset="-120"/>
              </a:rPr>
              <a:t>Review the local competition timeline.</a:t>
            </a:r>
            <a:endParaRPr lang="en-US" sz="1900" dirty="0"/>
          </a:p>
          <a:p>
            <a:pPr marL="177800" indent="-177800">
              <a:buSzPct val="100000"/>
              <a:buChar char="•"/>
            </a:pPr>
            <a:r>
              <a:rPr lang="en-US" sz="1900" dirty="0">
                <a:solidFill>
                  <a:srgbClr val="222222"/>
                </a:solidFill>
                <a:latin typeface="Aptos" pitchFamily="34" charset="0"/>
                <a:ea typeface="Aptos" pitchFamily="34" charset="-122"/>
                <a:cs typeface="Aptos" pitchFamily="34" charset="-120"/>
              </a:rPr>
              <a:t>Review the rating and ranking process.</a:t>
            </a:r>
            <a:endParaRPr lang="en-US" sz="1900" dirty="0"/>
          </a:p>
          <a:p>
            <a:pPr marL="177800" indent="-177800">
              <a:buSzPct val="100000"/>
              <a:buChar char="•"/>
            </a:pPr>
            <a:r>
              <a:rPr lang="en-US" sz="1900" dirty="0">
                <a:solidFill>
                  <a:srgbClr val="222222"/>
                </a:solidFill>
                <a:latin typeface="Aptos" pitchFamily="34" charset="0"/>
                <a:ea typeface="Aptos" pitchFamily="34" charset="-122"/>
                <a:cs typeface="Aptos" pitchFamily="34" charset="-120"/>
              </a:rPr>
              <a:t>Raise issues early while they can still be fixed.</a:t>
            </a:r>
            <a:endParaRPr lang="en-US" sz="1900" dirty="0"/>
          </a:p>
          <a:p>
            <a:pPr marL="177800" indent="-177800">
              <a:buSzPct val="100000"/>
              <a:buChar char="•"/>
            </a:pPr>
            <a:r>
              <a:rPr lang="en-US" sz="1900" dirty="0">
                <a:solidFill>
                  <a:srgbClr val="222222"/>
                </a:solidFill>
                <a:latin typeface="Aptos" pitchFamily="34" charset="0"/>
                <a:ea typeface="Aptos" pitchFamily="34" charset="-122"/>
                <a:cs typeface="Aptos" pitchFamily="34" charset="-120"/>
              </a:rPr>
              <a:t>Make recommendations </a:t>
            </a:r>
          </a:p>
          <a:p>
            <a:pPr marL="177800" indent="-177800">
              <a:buSzPct val="100000"/>
              <a:buChar char="•"/>
            </a:pPr>
            <a:r>
              <a:rPr lang="en-US" sz="1900" dirty="0">
                <a:solidFill>
                  <a:srgbClr val="222222"/>
                </a:solidFill>
                <a:latin typeface="Aptos" pitchFamily="34" charset="0"/>
                <a:ea typeface="Aptos" pitchFamily="34" charset="-122"/>
                <a:cs typeface="Aptos" pitchFamily="34" charset="-120"/>
              </a:rPr>
              <a:t>Meet quickly if deadlines move or guidance changes.</a:t>
            </a:r>
            <a:endParaRPr lang="en-US" sz="1900" dirty="0"/>
          </a:p>
        </p:txBody>
      </p:sp>
      <p:sp>
        <p:nvSpPr>
          <p:cNvPr id="7" name="Shape 5"/>
          <p:cNvSpPr/>
          <p:nvPr/>
        </p:nvSpPr>
        <p:spPr>
          <a:xfrm>
            <a:off x="4983480" y="1737360"/>
            <a:ext cx="4160520" cy="3584448"/>
          </a:xfrm>
          <a:prstGeom prst="roundRect">
            <a:avLst>
              <a:gd name="adj" fmla="val 1471"/>
            </a:avLst>
          </a:prstGeom>
          <a:solidFill>
            <a:srgbClr val="EAF2E4"/>
          </a:solidFill>
          <a:ln w="12700">
            <a:solidFill>
              <a:srgbClr val="C7D9BC"/>
            </a:solidFill>
            <a:prstDash val="solid"/>
          </a:ln>
        </p:spPr>
        <p:txBody>
          <a:bodyPr/>
          <a:lstStyle/>
          <a:p>
            <a:endParaRPr lang="en-US"/>
          </a:p>
        </p:txBody>
      </p:sp>
      <p:sp>
        <p:nvSpPr>
          <p:cNvPr id="8" name="Shape 6"/>
          <p:cNvSpPr/>
          <p:nvPr/>
        </p:nvSpPr>
        <p:spPr>
          <a:xfrm>
            <a:off x="4983479" y="1737360"/>
            <a:ext cx="1848143" cy="384048"/>
          </a:xfrm>
          <a:prstGeom prst="roundRect">
            <a:avLst>
              <a:gd name="adj" fmla="val 14286"/>
            </a:avLst>
          </a:prstGeom>
          <a:solidFill>
            <a:srgbClr val="DDE8D2"/>
          </a:solidFill>
          <a:ln w="12700">
            <a:solidFill>
              <a:srgbClr val="DDE8D2"/>
            </a:solidFill>
            <a:prstDash val="solid"/>
          </a:ln>
        </p:spPr>
        <p:txBody>
          <a:bodyPr/>
          <a:lstStyle/>
          <a:p>
            <a:endParaRPr lang="en-US"/>
          </a:p>
        </p:txBody>
      </p:sp>
      <p:sp>
        <p:nvSpPr>
          <p:cNvPr id="9" name="Text 7"/>
          <p:cNvSpPr/>
          <p:nvPr/>
        </p:nvSpPr>
        <p:spPr>
          <a:xfrm>
            <a:off x="4983479" y="1737360"/>
            <a:ext cx="1848143" cy="384048"/>
          </a:xfrm>
          <a:prstGeom prst="rect">
            <a:avLst/>
          </a:prstGeom>
          <a:noFill/>
          <a:ln/>
        </p:spPr>
        <p:txBody>
          <a:bodyPr wrap="square" lIns="0" tIns="0" rIns="0" bIns="0" rtlCol="0" anchor="ctr"/>
          <a:lstStyle/>
          <a:p>
            <a:pPr marL="0" indent="0">
              <a:buNone/>
            </a:pPr>
            <a:r>
              <a:rPr lang="en-US" sz="1600" b="1" dirty="0">
                <a:solidFill>
                  <a:srgbClr val="27465A"/>
                </a:solidFill>
                <a:latin typeface="Aptos" pitchFamily="34" charset="0"/>
                <a:ea typeface="Aptos" pitchFamily="34" charset="-122"/>
                <a:cs typeface="Aptos" pitchFamily="34" charset="-120"/>
              </a:rPr>
              <a:t>And follow the rules</a:t>
            </a:r>
            <a:endParaRPr lang="en-US" sz="1600" dirty="0"/>
          </a:p>
        </p:txBody>
      </p:sp>
      <p:sp>
        <p:nvSpPr>
          <p:cNvPr id="10" name="Text 8"/>
          <p:cNvSpPr/>
          <p:nvPr/>
        </p:nvSpPr>
        <p:spPr>
          <a:xfrm>
            <a:off x="5212080" y="2212848"/>
            <a:ext cx="3657600" cy="2103120"/>
          </a:xfrm>
          <a:prstGeom prst="rect">
            <a:avLst/>
          </a:prstGeom>
          <a:noFill/>
          <a:ln/>
        </p:spPr>
        <p:txBody>
          <a:bodyPr wrap="square" lIns="508" tIns="508" rIns="508" bIns="508" rtlCol="0" anchor="t"/>
          <a:lstStyle/>
          <a:p>
            <a:pPr marL="177800" indent="-177800">
              <a:buSzPct val="100000"/>
              <a:buChar char="•"/>
            </a:pPr>
            <a:r>
              <a:rPr lang="en-US" sz="1900" dirty="0">
                <a:solidFill>
                  <a:srgbClr val="222222"/>
                </a:solidFill>
                <a:latin typeface="Aptos" pitchFamily="34" charset="0"/>
                <a:ea typeface="Aptos" pitchFamily="34" charset="-122"/>
                <a:cs typeface="Aptos" pitchFamily="34" charset="-120"/>
              </a:rPr>
              <a:t>Document votes and meeting decisions.</a:t>
            </a:r>
            <a:endParaRPr lang="en-US" sz="1900" dirty="0"/>
          </a:p>
          <a:p>
            <a:pPr marL="177800" indent="-177800">
              <a:buSzPct val="100000"/>
              <a:buChar char="•"/>
            </a:pPr>
            <a:r>
              <a:rPr lang="en-US" sz="1900" dirty="0">
                <a:solidFill>
                  <a:srgbClr val="222222"/>
                </a:solidFill>
                <a:latin typeface="Aptos" pitchFamily="34" charset="0"/>
                <a:ea typeface="Aptos" pitchFamily="34" charset="-122"/>
                <a:cs typeface="Aptos" pitchFamily="34" charset="-120"/>
              </a:rPr>
              <a:t>Track recusals when conflicts exist.</a:t>
            </a:r>
            <a:endParaRPr lang="en-US" sz="1900" dirty="0"/>
          </a:p>
          <a:p>
            <a:pPr marL="177800" indent="-177800">
              <a:buSzPct val="100000"/>
              <a:buChar char="•"/>
            </a:pPr>
            <a:r>
              <a:rPr lang="en-US" sz="1900" dirty="0">
                <a:solidFill>
                  <a:srgbClr val="222222"/>
                </a:solidFill>
                <a:latin typeface="Aptos" pitchFamily="34" charset="0"/>
                <a:ea typeface="Aptos" pitchFamily="34" charset="-122"/>
                <a:cs typeface="Aptos" pitchFamily="34" charset="-120"/>
              </a:rPr>
              <a:t>Use special meetings or electronic voting if urgent action is needed.</a:t>
            </a:r>
            <a:endParaRPr lang="en-US" sz="1900" dirty="0"/>
          </a:p>
          <a:p>
            <a:pPr marL="177800" indent="-177800">
              <a:buSzPct val="100000"/>
              <a:buChar char="•"/>
            </a:pPr>
            <a:r>
              <a:rPr lang="en-US" sz="1900" dirty="0">
                <a:solidFill>
                  <a:srgbClr val="222222"/>
                </a:solidFill>
                <a:latin typeface="Aptos" pitchFamily="34" charset="0"/>
                <a:ea typeface="Aptos" pitchFamily="34" charset="-122"/>
                <a:cs typeface="Aptos" pitchFamily="34" charset="-120"/>
              </a:rPr>
              <a:t>Bring emergency decisions back for ratification.</a:t>
            </a:r>
            <a:endParaRPr lang="en-US" sz="1900" dirty="0"/>
          </a:p>
        </p:txBody>
      </p:sp>
      <p:sp>
        <p:nvSpPr>
          <p:cNvPr id="11" name="Text 9"/>
          <p:cNvSpPr/>
          <p:nvPr/>
        </p:nvSpPr>
        <p:spPr>
          <a:xfrm>
            <a:off x="594360" y="5321808"/>
            <a:ext cx="8641080" cy="896112"/>
          </a:xfrm>
          <a:prstGeom prst="rect">
            <a:avLst/>
          </a:prstGeom>
          <a:noFill/>
          <a:ln/>
        </p:spPr>
        <p:txBody>
          <a:bodyPr wrap="square" lIns="0" tIns="0" rIns="0" bIns="0" rtlCol="0" anchor="ctr"/>
          <a:lstStyle/>
          <a:p>
            <a:pPr marL="0" indent="0">
              <a:buNone/>
            </a:pPr>
            <a:r>
              <a:rPr lang="en-US" sz="1750" dirty="0">
                <a:solidFill>
                  <a:srgbClr val="2E4250"/>
                </a:solidFill>
                <a:latin typeface="Aptos" pitchFamily="34" charset="0"/>
                <a:ea typeface="Aptos" pitchFamily="34" charset="-122"/>
                <a:cs typeface="Aptos" pitchFamily="34" charset="-120"/>
              </a:rPr>
              <a:t>Plain-language summary: Steering Committee is the working hub. It keeps the local process moving and makes for timely, decision-ready recommendations.</a:t>
            </a:r>
            <a:endParaRPr lang="en-US" sz="1750" dirty="0"/>
          </a:p>
        </p:txBody>
      </p:sp>
      <p:sp>
        <p:nvSpPr>
          <p:cNvPr id="25" name="Slide Number Placeholder 0"/>
          <p:cNvSpPr>
            <a:spLocks noGrp="1"/>
          </p:cNvSpPr>
          <p:nvPr>
            <p:ph type="sldNum" sz="quarter" idx="4294967295"/>
          </p:nvPr>
        </p:nvSpPr>
        <p:spPr>
          <a:xfrm>
            <a:off x="11722608" y="6547104"/>
            <a:ext cx="182880" cy="164592"/>
          </a:xfrm>
          <a:prstGeom prst="rect">
            <a:avLst/>
          </a:prstGeom>
          <a:extLst>
            <a:ext uri="{C572A759-6A51-4108-AA02-DFA0A04FC94B}">
              <ma14:wrappingTextBoxFlag xmlns="" xmlns:ma14="http://schemas.microsoft.com/office/mac/drawingml/2011/main" val="0"/>
            </a:ext>
          </a:extLst>
        </p:spPr>
        <p:txBody>
          <a:bodyPr/>
          <a:lstStyle>
            <a:lvl1pPr>
              <a:defRPr sz="800">
                <a:solidFill>
                  <a:srgbClr val="666666"/>
                </a:solidFill>
                <a:latin typeface="Aptos"/>
                <a:ea typeface="Aptos"/>
                <a:cs typeface="Aptos"/>
              </a:defRPr>
            </a:lvl1pPr>
          </a:lstStyle>
          <a:p>
            <a:pPr algn="r"/>
            <a:fld id="{F7021451-1387-4CA6-816F-3879F97B5CBC}" type="slidenum">
              <a:rPr lang="en-US" b="0"/>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548640" y="640080"/>
            <a:ext cx="8641080" cy="1005840"/>
          </a:xfrm>
          <a:prstGeom prst="rect">
            <a:avLst/>
          </a:prstGeom>
          <a:noFill/>
          <a:ln/>
        </p:spPr>
        <p:txBody>
          <a:bodyPr wrap="square" lIns="0" tIns="0" rIns="0" bIns="0" rtlCol="0" anchor="ctr"/>
          <a:lstStyle/>
          <a:p>
            <a:pPr marL="0" indent="0">
              <a:buNone/>
            </a:pPr>
            <a:r>
              <a:rPr lang="en-US" sz="2600" dirty="0">
                <a:solidFill>
                  <a:srgbClr val="15364A"/>
                </a:solidFill>
                <a:latin typeface="Aptos Display" pitchFamily="34" charset="0"/>
                <a:ea typeface="Aptos Display" pitchFamily="34" charset="-122"/>
                <a:cs typeface="Aptos Display" pitchFamily="34" charset="-120"/>
              </a:rPr>
              <a:t>What needs a vote — and what the guardrails are</a:t>
            </a:r>
            <a:endParaRPr lang="en-US" sz="2600" dirty="0"/>
          </a:p>
        </p:txBody>
      </p:sp>
      <p:sp>
        <p:nvSpPr>
          <p:cNvPr id="3" name="Shape 1"/>
          <p:cNvSpPr/>
          <p:nvPr/>
        </p:nvSpPr>
        <p:spPr>
          <a:xfrm>
            <a:off x="658368" y="1979407"/>
            <a:ext cx="2468880" cy="2331720"/>
          </a:xfrm>
          <a:prstGeom prst="roundRect">
            <a:avLst>
              <a:gd name="adj" fmla="val 2353"/>
            </a:avLst>
          </a:prstGeom>
          <a:solidFill>
            <a:srgbClr val="FFFFFF"/>
          </a:solidFill>
          <a:ln w="12700">
            <a:solidFill>
              <a:srgbClr val="D3DAD4"/>
            </a:solidFill>
            <a:prstDash val="solid"/>
          </a:ln>
        </p:spPr>
        <p:txBody>
          <a:bodyPr/>
          <a:lstStyle/>
          <a:p>
            <a:endParaRPr lang="en-US"/>
          </a:p>
        </p:txBody>
      </p:sp>
      <p:sp>
        <p:nvSpPr>
          <p:cNvPr id="4" name="Text 2"/>
          <p:cNvSpPr/>
          <p:nvPr/>
        </p:nvSpPr>
        <p:spPr>
          <a:xfrm>
            <a:off x="768096" y="2084832"/>
            <a:ext cx="2249424" cy="219456"/>
          </a:xfrm>
          <a:prstGeom prst="rect">
            <a:avLst/>
          </a:prstGeom>
          <a:noFill/>
          <a:ln/>
        </p:spPr>
        <p:txBody>
          <a:bodyPr wrap="square" lIns="0" tIns="0" rIns="0" bIns="0" rtlCol="0" anchor="ctr"/>
          <a:lstStyle/>
          <a:p>
            <a:pPr marL="0" indent="0" algn="ctr">
              <a:buNone/>
            </a:pPr>
            <a:r>
              <a:rPr lang="en-US" sz="2200" dirty="0">
                <a:solidFill>
                  <a:srgbClr val="27465A"/>
                </a:solidFill>
                <a:latin typeface="Aptos Display" pitchFamily="34" charset="0"/>
                <a:ea typeface="Aptos Display" pitchFamily="34" charset="-122"/>
                <a:cs typeface="Aptos Display" pitchFamily="34" charset="-120"/>
              </a:rPr>
              <a:t>Quorum</a:t>
            </a:r>
            <a:endParaRPr lang="en-US" sz="2200" dirty="0"/>
          </a:p>
        </p:txBody>
      </p:sp>
      <p:sp>
        <p:nvSpPr>
          <p:cNvPr id="5" name="Text 3"/>
          <p:cNvSpPr/>
          <p:nvPr/>
        </p:nvSpPr>
        <p:spPr>
          <a:xfrm>
            <a:off x="809563" y="2434374"/>
            <a:ext cx="2166490" cy="1634387"/>
          </a:xfrm>
          <a:prstGeom prst="rect">
            <a:avLst/>
          </a:prstGeom>
          <a:noFill/>
          <a:ln/>
        </p:spPr>
        <p:txBody>
          <a:bodyPr wrap="square" lIns="254" tIns="254" rIns="254" bIns="254" rtlCol="0" anchor="ctr">
            <a:normAutofit/>
          </a:bodyPr>
          <a:lstStyle/>
          <a:p>
            <a:pPr marL="0" indent="0" algn="l">
              <a:buNone/>
            </a:pPr>
            <a:r>
              <a:rPr lang="en-US" sz="1750" dirty="0">
                <a:solidFill>
                  <a:srgbClr val="222F39"/>
                </a:solidFill>
                <a:latin typeface="Aptos" pitchFamily="34" charset="0"/>
                <a:ea typeface="Aptos" pitchFamily="34" charset="-122"/>
                <a:cs typeface="Aptos" pitchFamily="34" charset="-120"/>
              </a:rPr>
              <a:t>Steering Committee can act only when 50% + 1 of voting members are present. No quorum = no formal decision.</a:t>
            </a:r>
            <a:endParaRPr lang="en-US" sz="1750" dirty="0"/>
          </a:p>
        </p:txBody>
      </p:sp>
      <p:sp>
        <p:nvSpPr>
          <p:cNvPr id="6" name="Shape 4"/>
          <p:cNvSpPr/>
          <p:nvPr/>
        </p:nvSpPr>
        <p:spPr>
          <a:xfrm>
            <a:off x="3593592" y="1920240"/>
            <a:ext cx="2468880" cy="2331720"/>
          </a:xfrm>
          <a:prstGeom prst="roundRect">
            <a:avLst>
              <a:gd name="adj" fmla="val 2353"/>
            </a:avLst>
          </a:prstGeom>
          <a:solidFill>
            <a:srgbClr val="EAF2E4"/>
          </a:solidFill>
          <a:ln w="12700">
            <a:solidFill>
              <a:srgbClr val="D3DAD4"/>
            </a:solidFill>
            <a:prstDash val="solid"/>
          </a:ln>
        </p:spPr>
        <p:txBody>
          <a:bodyPr/>
          <a:lstStyle/>
          <a:p>
            <a:endParaRPr lang="en-US"/>
          </a:p>
        </p:txBody>
      </p:sp>
      <p:sp>
        <p:nvSpPr>
          <p:cNvPr id="7" name="Text 5"/>
          <p:cNvSpPr/>
          <p:nvPr/>
        </p:nvSpPr>
        <p:spPr>
          <a:xfrm>
            <a:off x="3703320" y="2084832"/>
            <a:ext cx="2249424" cy="219456"/>
          </a:xfrm>
          <a:prstGeom prst="rect">
            <a:avLst/>
          </a:prstGeom>
          <a:noFill/>
          <a:ln/>
        </p:spPr>
        <p:txBody>
          <a:bodyPr wrap="square" lIns="0" tIns="0" rIns="0" bIns="0" rtlCol="0" anchor="ctr"/>
          <a:lstStyle/>
          <a:p>
            <a:pPr marL="0" indent="0" algn="ctr">
              <a:buNone/>
            </a:pPr>
            <a:r>
              <a:rPr lang="en-US" sz="2200" dirty="0">
                <a:solidFill>
                  <a:srgbClr val="27465A"/>
                </a:solidFill>
                <a:latin typeface="Aptos Display" pitchFamily="34" charset="0"/>
                <a:ea typeface="Aptos Display" pitchFamily="34" charset="-122"/>
                <a:cs typeface="Aptos Display" pitchFamily="34" charset="-120"/>
              </a:rPr>
              <a:t>Recusal</a:t>
            </a:r>
            <a:endParaRPr lang="en-US" sz="2200" dirty="0"/>
          </a:p>
        </p:txBody>
      </p:sp>
      <p:sp>
        <p:nvSpPr>
          <p:cNvPr id="8" name="Text 6"/>
          <p:cNvSpPr/>
          <p:nvPr/>
        </p:nvSpPr>
        <p:spPr>
          <a:xfrm>
            <a:off x="3758184" y="2542032"/>
            <a:ext cx="2139696" cy="1353312"/>
          </a:xfrm>
          <a:prstGeom prst="rect">
            <a:avLst/>
          </a:prstGeom>
          <a:noFill/>
          <a:ln/>
        </p:spPr>
        <p:txBody>
          <a:bodyPr wrap="square" lIns="254" tIns="254" rIns="254" bIns="254" rtlCol="0" anchor="ctr">
            <a:normAutofit/>
          </a:bodyPr>
          <a:lstStyle/>
          <a:p>
            <a:pPr marL="0" indent="0" algn="l">
              <a:buNone/>
            </a:pPr>
            <a:r>
              <a:rPr lang="en-US" sz="1750" dirty="0">
                <a:solidFill>
                  <a:srgbClr val="222F39"/>
                </a:solidFill>
                <a:latin typeface="Aptos" pitchFamily="34" charset="0"/>
                <a:ea typeface="Aptos" pitchFamily="34" charset="-122"/>
                <a:cs typeface="Aptos" pitchFamily="34" charset="-120"/>
              </a:rPr>
              <a:t>Members with a real or perceived conflict must step out of the discussion and the vote.</a:t>
            </a:r>
            <a:endParaRPr lang="en-US" sz="1750" dirty="0"/>
          </a:p>
        </p:txBody>
      </p:sp>
      <p:sp>
        <p:nvSpPr>
          <p:cNvPr id="9" name="Shape 7"/>
          <p:cNvSpPr/>
          <p:nvPr/>
        </p:nvSpPr>
        <p:spPr>
          <a:xfrm>
            <a:off x="6528816" y="1920240"/>
            <a:ext cx="2468880" cy="2331720"/>
          </a:xfrm>
          <a:prstGeom prst="roundRect">
            <a:avLst>
              <a:gd name="adj" fmla="val 2353"/>
            </a:avLst>
          </a:prstGeom>
          <a:solidFill>
            <a:srgbClr val="FFFFFF"/>
          </a:solidFill>
          <a:ln w="12700">
            <a:solidFill>
              <a:srgbClr val="D3DAD4"/>
            </a:solidFill>
            <a:prstDash val="solid"/>
          </a:ln>
        </p:spPr>
        <p:txBody>
          <a:bodyPr/>
          <a:lstStyle/>
          <a:p>
            <a:endParaRPr lang="en-US"/>
          </a:p>
        </p:txBody>
      </p:sp>
      <p:sp>
        <p:nvSpPr>
          <p:cNvPr id="10" name="Text 8"/>
          <p:cNvSpPr/>
          <p:nvPr/>
        </p:nvSpPr>
        <p:spPr>
          <a:xfrm>
            <a:off x="6638544" y="2084832"/>
            <a:ext cx="2249424" cy="219456"/>
          </a:xfrm>
          <a:prstGeom prst="rect">
            <a:avLst/>
          </a:prstGeom>
          <a:noFill/>
          <a:ln/>
        </p:spPr>
        <p:txBody>
          <a:bodyPr wrap="square" lIns="0" tIns="0" rIns="0" bIns="0" rtlCol="0" anchor="ctr"/>
          <a:lstStyle/>
          <a:p>
            <a:pPr marL="0" indent="0" algn="ctr">
              <a:buNone/>
            </a:pPr>
            <a:r>
              <a:rPr lang="en-US" sz="2200" dirty="0">
                <a:solidFill>
                  <a:srgbClr val="27465A"/>
                </a:solidFill>
                <a:latin typeface="Aptos Display" pitchFamily="34" charset="0"/>
                <a:ea typeface="Aptos Display" pitchFamily="34" charset="-122"/>
                <a:cs typeface="Aptos Display" pitchFamily="34" charset="-120"/>
              </a:rPr>
              <a:t>Urgent action</a:t>
            </a:r>
            <a:endParaRPr lang="en-US" sz="2200" dirty="0"/>
          </a:p>
        </p:txBody>
      </p:sp>
      <p:sp>
        <p:nvSpPr>
          <p:cNvPr id="11" name="Text 9"/>
          <p:cNvSpPr/>
          <p:nvPr/>
        </p:nvSpPr>
        <p:spPr>
          <a:xfrm>
            <a:off x="6638544" y="2468881"/>
            <a:ext cx="2249424" cy="1599880"/>
          </a:xfrm>
          <a:prstGeom prst="rect">
            <a:avLst/>
          </a:prstGeom>
          <a:noFill/>
          <a:ln/>
        </p:spPr>
        <p:txBody>
          <a:bodyPr wrap="square" lIns="254" tIns="254" rIns="254" bIns="254" rtlCol="0" anchor="ctr">
            <a:normAutofit lnSpcReduction="10000"/>
          </a:bodyPr>
          <a:lstStyle/>
          <a:p>
            <a:pPr marL="0" indent="0" algn="l">
              <a:buNone/>
            </a:pPr>
            <a:r>
              <a:rPr lang="en-US" sz="1750" dirty="0">
                <a:solidFill>
                  <a:srgbClr val="222F39"/>
                </a:solidFill>
                <a:latin typeface="Aptos" pitchFamily="34" charset="0"/>
                <a:ea typeface="Aptos" pitchFamily="34" charset="-122"/>
                <a:cs typeface="Aptos" pitchFamily="34" charset="-120"/>
              </a:rPr>
              <a:t>If time-sensitive action cannot wait, co-chairs may act in rare cases — but the decision must be documented and ratified.</a:t>
            </a:r>
            <a:endParaRPr lang="en-US" sz="1750" dirty="0"/>
          </a:p>
        </p:txBody>
      </p:sp>
      <p:sp>
        <p:nvSpPr>
          <p:cNvPr id="12" name="Text 10"/>
          <p:cNvSpPr/>
          <p:nvPr/>
        </p:nvSpPr>
        <p:spPr>
          <a:xfrm>
            <a:off x="621792" y="4969495"/>
            <a:ext cx="8375904" cy="1005840"/>
          </a:xfrm>
          <a:prstGeom prst="rect">
            <a:avLst/>
          </a:prstGeom>
          <a:noFill/>
          <a:ln/>
        </p:spPr>
        <p:txBody>
          <a:bodyPr wrap="square" lIns="0" tIns="0" rIns="0" bIns="0" rtlCol="0" anchor="ctr"/>
          <a:lstStyle/>
          <a:p>
            <a:pPr marL="0" indent="0">
              <a:buNone/>
            </a:pPr>
            <a:r>
              <a:rPr lang="en-US" sz="1750" dirty="0">
                <a:solidFill>
                  <a:srgbClr val="2E4250"/>
                </a:solidFill>
                <a:latin typeface="Aptos" pitchFamily="34" charset="0"/>
                <a:ea typeface="Aptos" pitchFamily="34" charset="-122"/>
                <a:cs typeface="Aptos" pitchFamily="34" charset="-120"/>
              </a:rPr>
              <a:t>Common vote items in NOFO season can include the rating and ranking process, policy/process changes, and time-sensitive competition decisions within the Steering Committees’ authority.</a:t>
            </a:r>
            <a:endParaRPr lang="en-US" sz="1750" dirty="0"/>
          </a:p>
        </p:txBody>
      </p:sp>
      <p:sp>
        <p:nvSpPr>
          <p:cNvPr id="25" name="Slide Number Placeholder 0"/>
          <p:cNvSpPr>
            <a:spLocks noGrp="1"/>
          </p:cNvSpPr>
          <p:nvPr>
            <p:ph type="sldNum" sz="quarter" idx="4294967295"/>
          </p:nvPr>
        </p:nvSpPr>
        <p:spPr>
          <a:xfrm>
            <a:off x="11722608" y="6547104"/>
            <a:ext cx="182880" cy="164592"/>
          </a:xfrm>
          <a:prstGeom prst="rect">
            <a:avLst/>
          </a:prstGeom>
          <a:extLst>
            <a:ext uri="{C572A759-6A51-4108-AA02-DFA0A04FC94B}">
              <ma14:wrappingTextBoxFlag xmlns="" xmlns:ma14="http://schemas.microsoft.com/office/mac/drawingml/2011/main" val="0"/>
            </a:ext>
          </a:extLst>
        </p:spPr>
        <p:txBody>
          <a:bodyPr/>
          <a:lstStyle>
            <a:lvl1pPr>
              <a:defRPr sz="800">
                <a:solidFill>
                  <a:srgbClr val="666666"/>
                </a:solidFill>
                <a:latin typeface="Aptos"/>
                <a:ea typeface="Aptos"/>
                <a:cs typeface="Aptos"/>
              </a:defRPr>
            </a:lvl1pPr>
          </a:lstStyle>
          <a:p>
            <a:pPr algn="r"/>
            <a:fld id="{F7021451-1387-4CA6-816F-3879F97B5CBC}" type="slidenum">
              <a:rPr lang="en-US" b="0"/>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548640" y="640080"/>
            <a:ext cx="8641080" cy="1005840"/>
          </a:xfrm>
          <a:prstGeom prst="rect">
            <a:avLst/>
          </a:prstGeom>
          <a:noFill/>
          <a:ln/>
        </p:spPr>
        <p:txBody>
          <a:bodyPr wrap="square" lIns="0" tIns="0" rIns="0" bIns="0" rtlCol="0" anchor="ctr"/>
          <a:lstStyle/>
          <a:p>
            <a:pPr marL="0" indent="0">
              <a:buNone/>
            </a:pPr>
            <a:r>
              <a:rPr lang="en-US" sz="2600" dirty="0">
                <a:solidFill>
                  <a:srgbClr val="15364A"/>
                </a:solidFill>
                <a:latin typeface="Aptos Display" pitchFamily="34" charset="0"/>
                <a:ea typeface="Aptos Display" pitchFamily="34" charset="-122"/>
                <a:cs typeface="Aptos Display" pitchFamily="34" charset="-120"/>
              </a:rPr>
              <a:t>Key takeaway for Steering Committee</a:t>
            </a:r>
            <a:endParaRPr lang="en-US" sz="2600" dirty="0"/>
          </a:p>
        </p:txBody>
      </p:sp>
      <p:sp>
        <p:nvSpPr>
          <p:cNvPr id="3" name="Shape 1"/>
          <p:cNvSpPr/>
          <p:nvPr/>
        </p:nvSpPr>
        <p:spPr>
          <a:xfrm>
            <a:off x="685800" y="1828799"/>
            <a:ext cx="6355080" cy="1842247"/>
          </a:xfrm>
          <a:prstGeom prst="roundRect">
            <a:avLst>
              <a:gd name="adj" fmla="val 3226"/>
            </a:avLst>
          </a:prstGeom>
          <a:solidFill>
            <a:srgbClr val="FFFFFF"/>
          </a:solidFill>
          <a:ln w="12700">
            <a:solidFill>
              <a:srgbClr val="D3DAD4"/>
            </a:solidFill>
            <a:prstDash val="solid"/>
          </a:ln>
        </p:spPr>
        <p:txBody>
          <a:bodyPr/>
          <a:lstStyle/>
          <a:p>
            <a:endParaRPr lang="en-US"/>
          </a:p>
        </p:txBody>
      </p:sp>
      <p:sp>
        <p:nvSpPr>
          <p:cNvPr id="4" name="Text 2"/>
          <p:cNvSpPr/>
          <p:nvPr/>
        </p:nvSpPr>
        <p:spPr>
          <a:xfrm>
            <a:off x="740664" y="1963269"/>
            <a:ext cx="6300216" cy="629055"/>
          </a:xfrm>
          <a:prstGeom prst="rect">
            <a:avLst/>
          </a:prstGeom>
          <a:noFill/>
          <a:ln/>
        </p:spPr>
        <p:txBody>
          <a:bodyPr wrap="square" lIns="0" tIns="0" rIns="0" bIns="0" rtlCol="0" anchor="ctr"/>
          <a:lstStyle/>
          <a:p>
            <a:pPr marL="0" indent="0">
              <a:buNone/>
            </a:pPr>
            <a:r>
              <a:rPr lang="en-US" sz="2400" b="1" dirty="0">
                <a:solidFill>
                  <a:srgbClr val="1F2A33"/>
                </a:solidFill>
                <a:latin typeface="Aptos Display" pitchFamily="34" charset="0"/>
                <a:ea typeface="Aptos Display" pitchFamily="34" charset="-122"/>
                <a:cs typeface="Aptos Display" pitchFamily="34" charset="-120"/>
              </a:rPr>
              <a:t>Steering Committee does not need to write the NOFO.</a:t>
            </a:r>
            <a:endParaRPr lang="en-US" sz="2400" dirty="0"/>
          </a:p>
        </p:txBody>
      </p:sp>
      <p:sp>
        <p:nvSpPr>
          <p:cNvPr id="5" name="Text 3"/>
          <p:cNvSpPr/>
          <p:nvPr/>
        </p:nvSpPr>
        <p:spPr>
          <a:xfrm>
            <a:off x="841248" y="2668971"/>
            <a:ext cx="6099048" cy="944252"/>
          </a:xfrm>
          <a:prstGeom prst="rect">
            <a:avLst/>
          </a:prstGeom>
          <a:noFill/>
          <a:ln/>
        </p:spPr>
        <p:txBody>
          <a:bodyPr wrap="square" lIns="0" tIns="0" rIns="0" bIns="0" rtlCol="0" anchor="ctr"/>
          <a:lstStyle/>
          <a:p>
            <a:pPr marL="0" indent="0">
              <a:buNone/>
            </a:pPr>
            <a:r>
              <a:rPr lang="en-US" sz="2200" dirty="0">
                <a:solidFill>
                  <a:srgbClr val="22313D"/>
                </a:solidFill>
                <a:latin typeface="Aptos" pitchFamily="34" charset="0"/>
                <a:ea typeface="Aptos" pitchFamily="34" charset="-122"/>
                <a:cs typeface="Aptos" pitchFamily="34" charset="-120"/>
              </a:rPr>
              <a:t>Steering Committee needs to understand the process well enough to make decisions quickly, lawfully, and clearly.</a:t>
            </a:r>
            <a:endParaRPr lang="en-US" sz="2200" dirty="0"/>
          </a:p>
        </p:txBody>
      </p:sp>
      <p:sp>
        <p:nvSpPr>
          <p:cNvPr id="6" name="Shape 4"/>
          <p:cNvSpPr/>
          <p:nvPr/>
        </p:nvSpPr>
        <p:spPr>
          <a:xfrm>
            <a:off x="685800" y="4300101"/>
            <a:ext cx="6355080" cy="1364607"/>
          </a:xfrm>
          <a:prstGeom prst="roundRect">
            <a:avLst>
              <a:gd name="adj" fmla="val 4000"/>
            </a:avLst>
          </a:prstGeom>
          <a:solidFill>
            <a:srgbClr val="EAF2E4"/>
          </a:solidFill>
          <a:ln w="12700">
            <a:solidFill>
              <a:srgbClr val="C7D9BC"/>
            </a:solidFill>
            <a:prstDash val="solid"/>
          </a:ln>
        </p:spPr>
        <p:txBody>
          <a:bodyPr/>
          <a:lstStyle/>
          <a:p>
            <a:endParaRPr lang="en-US"/>
          </a:p>
        </p:txBody>
      </p:sp>
      <p:sp>
        <p:nvSpPr>
          <p:cNvPr id="7" name="Text 5"/>
          <p:cNvSpPr/>
          <p:nvPr/>
        </p:nvSpPr>
        <p:spPr>
          <a:xfrm>
            <a:off x="685800" y="4300101"/>
            <a:ext cx="6355080" cy="1364607"/>
          </a:xfrm>
          <a:prstGeom prst="rect">
            <a:avLst/>
          </a:prstGeom>
          <a:noFill/>
          <a:ln/>
        </p:spPr>
        <p:txBody>
          <a:bodyPr wrap="square" lIns="0" tIns="0" rIns="0" bIns="0" rtlCol="0" anchor="ctr"/>
          <a:lstStyle/>
          <a:p>
            <a:pPr marL="0" indent="0" algn="l">
              <a:buNone/>
            </a:pPr>
            <a:r>
              <a:rPr lang="en-US" sz="2000" b="1" dirty="0">
                <a:solidFill>
                  <a:srgbClr val="27465A"/>
                </a:solidFill>
                <a:latin typeface="Aptos" pitchFamily="34" charset="0"/>
                <a:ea typeface="Aptos" pitchFamily="34" charset="-122"/>
                <a:cs typeface="Aptos" pitchFamily="34" charset="-120"/>
              </a:rPr>
              <a:t>Before the NOFO opens, confirm the approval chain in one plain-language workflow and use the same answer in training, agendas, and votes.</a:t>
            </a:r>
            <a:endParaRPr lang="en-US" sz="2000" dirty="0"/>
          </a:p>
        </p:txBody>
      </p:sp>
      <p:sp>
        <p:nvSpPr>
          <p:cNvPr id="8" name="Shape 6"/>
          <p:cNvSpPr/>
          <p:nvPr/>
        </p:nvSpPr>
        <p:spPr>
          <a:xfrm>
            <a:off x="7315200" y="1847087"/>
            <a:ext cx="2407024" cy="3276241"/>
          </a:xfrm>
          <a:prstGeom prst="roundRect">
            <a:avLst>
              <a:gd name="adj" fmla="val 2791"/>
            </a:avLst>
          </a:prstGeom>
          <a:solidFill>
            <a:srgbClr val="FFFFFF"/>
          </a:solidFill>
          <a:ln w="12700">
            <a:solidFill>
              <a:srgbClr val="D3DAD4"/>
            </a:solidFill>
            <a:prstDash val="solid"/>
          </a:ln>
        </p:spPr>
        <p:txBody>
          <a:bodyPr/>
          <a:lstStyle/>
          <a:p>
            <a:endParaRPr lang="en-US"/>
          </a:p>
        </p:txBody>
      </p:sp>
      <p:sp>
        <p:nvSpPr>
          <p:cNvPr id="9" name="Shape 7"/>
          <p:cNvSpPr/>
          <p:nvPr/>
        </p:nvSpPr>
        <p:spPr>
          <a:xfrm>
            <a:off x="7315200" y="1847088"/>
            <a:ext cx="1767254" cy="384048"/>
          </a:xfrm>
          <a:prstGeom prst="roundRect">
            <a:avLst>
              <a:gd name="adj" fmla="val 14286"/>
            </a:avLst>
          </a:prstGeom>
          <a:solidFill>
            <a:srgbClr val="DDE8D2"/>
          </a:solidFill>
          <a:ln w="12700">
            <a:solidFill>
              <a:srgbClr val="DDE8D2"/>
            </a:solidFill>
            <a:prstDash val="solid"/>
          </a:ln>
        </p:spPr>
        <p:txBody>
          <a:bodyPr/>
          <a:lstStyle/>
          <a:p>
            <a:endParaRPr lang="en-US"/>
          </a:p>
        </p:txBody>
      </p:sp>
      <p:sp>
        <p:nvSpPr>
          <p:cNvPr id="10" name="Text 8"/>
          <p:cNvSpPr/>
          <p:nvPr/>
        </p:nvSpPr>
        <p:spPr>
          <a:xfrm>
            <a:off x="7315200" y="1847086"/>
            <a:ext cx="1767254" cy="384050"/>
          </a:xfrm>
          <a:prstGeom prst="rect">
            <a:avLst/>
          </a:prstGeom>
          <a:noFill/>
          <a:ln/>
        </p:spPr>
        <p:txBody>
          <a:bodyPr wrap="square" lIns="0" tIns="0" rIns="0" bIns="0" rtlCol="0" anchor="ctr"/>
          <a:lstStyle/>
          <a:p>
            <a:pPr marL="0" indent="0">
              <a:buNone/>
            </a:pPr>
            <a:r>
              <a:rPr lang="en-US" sz="1600" b="1" dirty="0">
                <a:solidFill>
                  <a:srgbClr val="27465A"/>
                </a:solidFill>
                <a:latin typeface="Aptos" pitchFamily="34" charset="0"/>
                <a:ea typeface="Aptos" pitchFamily="34" charset="-122"/>
                <a:cs typeface="Aptos" pitchFamily="34" charset="-120"/>
              </a:rPr>
              <a:t>Discussion prompt</a:t>
            </a:r>
            <a:endParaRPr lang="en-US" sz="1600" dirty="0"/>
          </a:p>
        </p:txBody>
      </p:sp>
      <p:sp>
        <p:nvSpPr>
          <p:cNvPr id="11" name="Text 9"/>
          <p:cNvSpPr/>
          <p:nvPr/>
        </p:nvSpPr>
        <p:spPr>
          <a:xfrm>
            <a:off x="7516368" y="2331719"/>
            <a:ext cx="2111726" cy="2563009"/>
          </a:xfrm>
          <a:prstGeom prst="rect">
            <a:avLst/>
          </a:prstGeom>
          <a:noFill/>
          <a:ln/>
        </p:spPr>
        <p:txBody>
          <a:bodyPr wrap="square" lIns="254" tIns="254" rIns="254" bIns="254" rtlCol="0" anchor="ctr">
            <a:normAutofit/>
          </a:bodyPr>
          <a:lstStyle/>
          <a:p>
            <a:pPr marL="0" indent="0" algn="l">
              <a:buNone/>
            </a:pPr>
            <a:r>
              <a:rPr lang="en-US" sz="1900" dirty="0">
                <a:solidFill>
                  <a:srgbClr val="23323D"/>
                </a:solidFill>
                <a:latin typeface="Aptos" pitchFamily="34" charset="0"/>
                <a:ea typeface="Aptos" pitchFamily="34" charset="-122"/>
                <a:cs typeface="Aptos" pitchFamily="34" charset="-120"/>
              </a:rPr>
              <a:t>If the NOFO opened tomorrow, what would this committee need in hand within 72 hours?</a:t>
            </a:r>
            <a:endParaRPr lang="en-US" sz="1900" dirty="0"/>
          </a:p>
        </p:txBody>
      </p:sp>
      <p:sp>
        <p:nvSpPr>
          <p:cNvPr id="25" name="Slide Number Placeholder 0"/>
          <p:cNvSpPr>
            <a:spLocks noGrp="1"/>
          </p:cNvSpPr>
          <p:nvPr>
            <p:ph type="sldNum" sz="quarter" idx="4294967295"/>
          </p:nvPr>
        </p:nvSpPr>
        <p:spPr>
          <a:xfrm>
            <a:off x="11722608" y="6547104"/>
            <a:ext cx="182880" cy="164592"/>
          </a:xfrm>
          <a:prstGeom prst="rect">
            <a:avLst/>
          </a:prstGeom>
          <a:extLst>
            <a:ext uri="{C572A759-6A51-4108-AA02-DFA0A04FC94B}">
              <ma14:wrappingTextBoxFlag xmlns="" xmlns:ma14="http://schemas.microsoft.com/office/mac/drawingml/2011/main" val="0"/>
            </a:ext>
          </a:extLst>
        </p:spPr>
        <p:txBody>
          <a:bodyPr/>
          <a:lstStyle>
            <a:lvl1pPr>
              <a:defRPr sz="800">
                <a:solidFill>
                  <a:srgbClr val="666666"/>
                </a:solidFill>
                <a:latin typeface="Aptos"/>
                <a:ea typeface="Aptos"/>
                <a:cs typeface="Aptos"/>
              </a:defRPr>
            </a:lvl1pPr>
          </a:lstStyle>
          <a:p>
            <a:pPr algn="r"/>
            <a:fld id="{F7021451-1387-4CA6-816F-3879F97B5CBC}" type="slidenum">
              <a:rPr lang="en-US" b="0"/>
              <a:t>7</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BA6ECD4D5021348821C2D87FFF60FD0" ma:contentTypeVersion="14" ma:contentTypeDescription="Create a new document." ma:contentTypeScope="" ma:versionID="fa7760bd9715c4cbae337296bed6a655">
  <xsd:schema xmlns:xsd="http://www.w3.org/2001/XMLSchema" xmlns:xs="http://www.w3.org/2001/XMLSchema" xmlns:p="http://schemas.microsoft.com/office/2006/metadata/properties" xmlns:ns2="2bcc2e6a-6b5d-46a5-baa3-9d0e9aace4af" xmlns:ns3="9764f6e5-4ca1-4148-811c-9770786aa812" targetNamespace="http://schemas.microsoft.com/office/2006/metadata/properties" ma:root="true" ma:fieldsID="6359980ae82e719106846823f13d7500" ns2:_="" ns3:_="">
    <xsd:import namespace="2bcc2e6a-6b5d-46a5-baa3-9d0e9aace4af"/>
    <xsd:import namespace="9764f6e5-4ca1-4148-811c-9770786aa81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cc2e6a-6b5d-46a5-baa3-9d0e9aace4a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d69d2df0-e371-46ef-802e-df3076d28ee4"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764f6e5-4ca1-4148-811c-9770786aa812"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a3f6416f-10b3-48ce-a61d-45738dc6c853}" ma:internalName="TaxCatchAll" ma:showField="CatchAllData" ma:web="9764f6e5-4ca1-4148-811c-9770786aa81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9764f6e5-4ca1-4148-811c-9770786aa812" xsi:nil="true"/>
    <lcf76f155ced4ddcb4097134ff3c332f xmlns="2bcc2e6a-6b5d-46a5-baa3-9d0e9aace4af">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C33487F-58F1-4E91-BFE2-A59C324C304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cc2e6a-6b5d-46a5-baa3-9d0e9aace4af"/>
    <ds:schemaRef ds:uri="9764f6e5-4ca1-4148-811c-9770786aa81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C5351C2-2B02-4AF4-B8D9-D636D5F87B19}">
  <ds:schemaRefs>
    <ds:schemaRef ds:uri="http://schemas.microsoft.com/office/2006/metadata/properties"/>
    <ds:schemaRef ds:uri="http://schemas.microsoft.com/office/infopath/2007/PartnerControls"/>
    <ds:schemaRef ds:uri="9764f6e5-4ca1-4148-811c-9770786aa812"/>
    <ds:schemaRef ds:uri="2bcc2e6a-6b5d-46a5-baa3-9d0e9aace4af"/>
  </ds:schemaRefs>
</ds:datastoreItem>
</file>

<file path=customXml/itemProps3.xml><?xml version="1.0" encoding="utf-8"?>
<ds:datastoreItem xmlns:ds="http://schemas.openxmlformats.org/officeDocument/2006/customXml" ds:itemID="{844E401B-E477-44F2-8453-AB52B7FDB63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283</TotalTime>
  <Words>1370</Words>
  <Application>Microsoft Office PowerPoint</Application>
  <PresentationFormat>Widescreen</PresentationFormat>
  <Paragraphs>95</Paragraphs>
  <Slides>7</Slides>
  <Notes>7</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7</vt:i4>
      </vt:variant>
    </vt:vector>
  </HeadingPairs>
  <TitlesOfParts>
    <vt:vector size="13" baseType="lpstr">
      <vt:lpstr>Aptos</vt:lpstr>
      <vt:lpstr>Aptos Display</vt:lpstr>
      <vt:lpstr>Arial</vt:lpstr>
      <vt:lpstr>Calibri</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MICHELE FULLER-HALLAUER</dc:creator>
  <cp:lastModifiedBy>MICHELE FULLER-HALLAUER</cp:lastModifiedBy>
  <cp:revision>1</cp:revision>
  <dcterms:created xsi:type="dcterms:W3CDTF">2026-04-09T01:31:04Z</dcterms:created>
  <dcterms:modified xsi:type="dcterms:W3CDTF">2026-04-16T22:43:07Z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0x010100FBA6ECD4D5021348821C2D87FFF60FD0</vt:lpwstr>
  </property>
  <property fmtid="{D5CDD505-2E9C-101B-9397-08002B2CF9AE}" pid="3" name="MediaServiceImageTags">
    <vt:lpwstr/>
  </property>
</Properties>
</file>