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ngesInfos/changesInfo1.xml" ContentType="application/vnd.ms-powerpoint.changes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13"/>
  </p:notesMasterIdLst>
  <p:sldIdLst>
    <p:sldId id="263" r:id="rId5"/>
    <p:sldId id="264" r:id="rId6"/>
    <p:sldId id="257" r:id="rId7"/>
    <p:sldId id="258" r:id="rId8"/>
    <p:sldId id="259" r:id="rId9"/>
    <p:sldId id="260" r:id="rId10"/>
    <p:sldId id="265" r:id="rId11"/>
    <p:sldId id="261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1F8D99DD-8E1F-F258-8677-A39364C6E388}" name="Brandon Hallauer" initials="BH" userId="S::bdh@wingedwolf.org::fb71bdcc-54de-4d9b-a535-4db89f09e2ff" providerId="AD"/>
  <p188:author id="{E87BDFEE-4BDB-8003-31AC-F3E3F8242AC7}" name="MICHELE FULLER-HALLAUER" initials="MF" userId="S::mfh@wingedwolf.org::25fb5de0-d05b-4689-82b4-f35f7a8a837c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019" autoAdjust="0"/>
    <p:restoredTop sz="79056" autoAdjust="0"/>
  </p:normalViewPr>
  <p:slideViewPr>
    <p:cSldViewPr snapToGrid="0">
      <p:cViewPr varScale="1">
        <p:scale>
          <a:sx n="62" d="100"/>
          <a:sy n="62" d="100"/>
        </p:scale>
        <p:origin x="18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microsoft.com/office/2018/10/relationships/authors" Target="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CHELE FULLER-HALLAUER" userId="25fb5de0-d05b-4689-82b4-f35f7a8a837c" providerId="ADAL" clId="{11358C33-7341-4F69-9DA1-E57ABE8AC31C}"/>
    <pc:docChg chg="custSel addSld modSld">
      <pc:chgData name="MICHELE FULLER-HALLAUER" userId="25fb5de0-d05b-4689-82b4-f35f7a8a837c" providerId="ADAL" clId="{11358C33-7341-4F69-9DA1-E57ABE8AC31C}" dt="2026-05-12T00:24:00.875" v="450" actId="20577"/>
      <pc:docMkLst>
        <pc:docMk/>
      </pc:docMkLst>
      <pc:sldChg chg="modSp mod modCm modNotesTx">
        <pc:chgData name="MICHELE FULLER-HALLAUER" userId="25fb5de0-d05b-4689-82b4-f35f7a8a837c" providerId="ADAL" clId="{11358C33-7341-4F69-9DA1-E57ABE8AC31C}" dt="2026-05-09T01:59:22.018" v="70" actId="6549"/>
        <pc:sldMkLst>
          <pc:docMk/>
          <pc:sldMk cId="0" sldId="257"/>
        </pc:sldMkLst>
        <pc:spChg chg="mod">
          <ac:chgData name="MICHELE FULLER-HALLAUER" userId="25fb5de0-d05b-4689-82b4-f35f7a8a837c" providerId="ADAL" clId="{11358C33-7341-4F69-9DA1-E57ABE8AC31C}" dt="2026-05-09T01:58:38.826" v="69" actId="6549"/>
          <ac:spMkLst>
            <pc:docMk/>
            <pc:sldMk cId="0" sldId="257"/>
            <ac:spMk id="8" creationId="{00000000-0000-0000-0000-000000000000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MICHELE FULLER-HALLAUER" userId="25fb5de0-d05b-4689-82b4-f35f7a8a837c" providerId="ADAL" clId="{11358C33-7341-4F69-9DA1-E57ABE8AC31C}" dt="2026-05-09T01:58:38.826" v="69" actId="6549"/>
              <pc2:cmMkLst xmlns:pc2="http://schemas.microsoft.com/office/powerpoint/2019/9/main/command">
                <pc:docMk/>
                <pc:sldMk cId="0" sldId="257"/>
                <pc2:cmMk id="{2F4403F7-D218-4C33-8CDE-849BA699C915}"/>
              </pc2:cmMkLst>
            </pc226:cmChg>
          </p:ext>
        </pc:extLst>
      </pc:sldChg>
      <pc:sldChg chg="modSp mod">
        <pc:chgData name="MICHELE FULLER-HALLAUER" userId="25fb5de0-d05b-4689-82b4-f35f7a8a837c" providerId="ADAL" clId="{11358C33-7341-4F69-9DA1-E57ABE8AC31C}" dt="2026-05-09T01:52:08.796" v="53" actId="20577"/>
        <pc:sldMkLst>
          <pc:docMk/>
          <pc:sldMk cId="0" sldId="258"/>
        </pc:sldMkLst>
        <pc:spChg chg="mod">
          <ac:chgData name="MICHELE FULLER-HALLAUER" userId="25fb5de0-d05b-4689-82b4-f35f7a8a837c" providerId="ADAL" clId="{11358C33-7341-4F69-9DA1-E57ABE8AC31C}" dt="2026-05-09T01:51:43.490" v="51" actId="20577"/>
          <ac:spMkLst>
            <pc:docMk/>
            <pc:sldMk cId="0" sldId="258"/>
            <ac:spMk id="10" creationId="{00000000-0000-0000-0000-000000000000}"/>
          </ac:spMkLst>
        </pc:spChg>
        <pc:spChg chg="mod">
          <ac:chgData name="MICHELE FULLER-HALLAUER" userId="25fb5de0-d05b-4689-82b4-f35f7a8a837c" providerId="ADAL" clId="{11358C33-7341-4F69-9DA1-E57ABE8AC31C}" dt="2026-05-09T01:52:08.796" v="53" actId="20577"/>
          <ac:spMkLst>
            <pc:docMk/>
            <pc:sldMk cId="0" sldId="258"/>
            <ac:spMk id="12" creationId="{00000000-0000-0000-0000-000000000000}"/>
          </ac:spMkLst>
        </pc:spChg>
      </pc:sldChg>
      <pc:sldChg chg="modSp mod">
        <pc:chgData name="MICHELE FULLER-HALLAUER" userId="25fb5de0-d05b-4689-82b4-f35f7a8a837c" providerId="ADAL" clId="{11358C33-7341-4F69-9DA1-E57ABE8AC31C}" dt="2026-05-09T02:06:36.118" v="89" actId="12788"/>
        <pc:sldMkLst>
          <pc:docMk/>
          <pc:sldMk cId="0" sldId="259"/>
        </pc:sldMkLst>
        <pc:spChg chg="mod">
          <ac:chgData name="MICHELE FULLER-HALLAUER" userId="25fb5de0-d05b-4689-82b4-f35f7a8a837c" providerId="ADAL" clId="{11358C33-7341-4F69-9DA1-E57ABE8AC31C}" dt="2026-05-09T02:05:13.249" v="81" actId="20577"/>
          <ac:spMkLst>
            <pc:docMk/>
            <pc:sldMk cId="0" sldId="259"/>
            <ac:spMk id="7" creationId="{00000000-0000-0000-0000-000000000000}"/>
          </ac:spMkLst>
        </pc:spChg>
        <pc:spChg chg="mod">
          <ac:chgData name="MICHELE FULLER-HALLAUER" userId="25fb5de0-d05b-4689-82b4-f35f7a8a837c" providerId="ADAL" clId="{11358C33-7341-4F69-9DA1-E57ABE8AC31C}" dt="2026-05-09T02:06:36.118" v="89" actId="12788"/>
          <ac:spMkLst>
            <pc:docMk/>
            <pc:sldMk cId="0" sldId="259"/>
            <ac:spMk id="8" creationId="{00000000-0000-0000-0000-000000000000}"/>
          </ac:spMkLst>
        </pc:spChg>
      </pc:sldChg>
      <pc:sldChg chg="modSp mod">
        <pc:chgData name="MICHELE FULLER-HALLAUER" userId="25fb5de0-d05b-4689-82b4-f35f7a8a837c" providerId="ADAL" clId="{11358C33-7341-4F69-9DA1-E57ABE8AC31C}" dt="2026-05-09T02:07:23.922" v="92" actId="12788"/>
        <pc:sldMkLst>
          <pc:docMk/>
          <pc:sldMk cId="0" sldId="260"/>
        </pc:sldMkLst>
        <pc:spChg chg="mod">
          <ac:chgData name="MICHELE FULLER-HALLAUER" userId="25fb5de0-d05b-4689-82b4-f35f7a8a837c" providerId="ADAL" clId="{11358C33-7341-4F69-9DA1-E57ABE8AC31C}" dt="2026-05-09T02:07:23.922" v="92" actId="12788"/>
          <ac:spMkLst>
            <pc:docMk/>
            <pc:sldMk cId="0" sldId="260"/>
            <ac:spMk id="8" creationId="{00000000-0000-0000-0000-000000000000}"/>
          </ac:spMkLst>
        </pc:spChg>
      </pc:sldChg>
      <pc:sldChg chg="modSp mod modNotesTx">
        <pc:chgData name="MICHELE FULLER-HALLAUER" userId="25fb5de0-d05b-4689-82b4-f35f7a8a837c" providerId="ADAL" clId="{11358C33-7341-4F69-9DA1-E57ABE8AC31C}" dt="2026-05-09T02:12:53.459" v="109" actId="20577"/>
        <pc:sldMkLst>
          <pc:docMk/>
          <pc:sldMk cId="0" sldId="261"/>
        </pc:sldMkLst>
        <pc:spChg chg="mod">
          <ac:chgData name="MICHELE FULLER-HALLAUER" userId="25fb5de0-d05b-4689-82b4-f35f7a8a837c" providerId="ADAL" clId="{11358C33-7341-4F69-9DA1-E57ABE8AC31C}" dt="2026-05-09T02:11:41.032" v="99" actId="20577"/>
          <ac:spMkLst>
            <pc:docMk/>
            <pc:sldMk cId="0" sldId="261"/>
            <ac:spMk id="6" creationId="{00000000-0000-0000-0000-000000000000}"/>
          </ac:spMkLst>
        </pc:spChg>
        <pc:spChg chg="mod">
          <ac:chgData name="MICHELE FULLER-HALLAUER" userId="25fb5de0-d05b-4689-82b4-f35f7a8a837c" providerId="ADAL" clId="{11358C33-7341-4F69-9DA1-E57ABE8AC31C}" dt="2026-05-09T02:12:00.808" v="104" actId="20577"/>
          <ac:spMkLst>
            <pc:docMk/>
            <pc:sldMk cId="0" sldId="261"/>
            <ac:spMk id="8" creationId="{00000000-0000-0000-0000-000000000000}"/>
          </ac:spMkLst>
        </pc:spChg>
      </pc:sldChg>
      <pc:sldChg chg="modNotesTx">
        <pc:chgData name="MICHELE FULLER-HALLAUER" userId="25fb5de0-d05b-4689-82b4-f35f7a8a837c" providerId="ADAL" clId="{11358C33-7341-4F69-9DA1-E57ABE8AC31C}" dt="2026-04-30T20:52:19.400" v="9" actId="20577"/>
        <pc:sldMkLst>
          <pc:docMk/>
          <pc:sldMk cId="0" sldId="263"/>
        </pc:sldMkLst>
      </pc:sldChg>
      <pc:sldChg chg="modSp mod modCm modNotesTx">
        <pc:chgData name="MICHELE FULLER-HALLAUER" userId="25fb5de0-d05b-4689-82b4-f35f7a8a837c" providerId="ADAL" clId="{11358C33-7341-4F69-9DA1-E57ABE8AC31C}" dt="2026-05-09T01:57:40.424" v="68" actId="20577"/>
        <pc:sldMkLst>
          <pc:docMk/>
          <pc:sldMk cId="0" sldId="264"/>
        </pc:sldMkLst>
        <pc:spChg chg="mod">
          <ac:chgData name="MICHELE FULLER-HALLAUER" userId="25fb5de0-d05b-4689-82b4-f35f7a8a837c" providerId="ADAL" clId="{11358C33-7341-4F69-9DA1-E57ABE8AC31C}" dt="2026-05-09T01:57:40.424" v="68" actId="20577"/>
          <ac:spMkLst>
            <pc:docMk/>
            <pc:sldMk cId="0" sldId="264"/>
            <ac:spMk id="6" creationId="{00000000-0000-0000-0000-000000000000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MICHELE FULLER-HALLAUER" userId="25fb5de0-d05b-4689-82b4-f35f7a8a837c" providerId="ADAL" clId="{11358C33-7341-4F69-9DA1-E57ABE8AC31C}" dt="2026-05-09T01:57:40.424" v="68" actId="20577"/>
              <pc2:cmMkLst xmlns:pc2="http://schemas.microsoft.com/office/powerpoint/2019/9/main/command">
                <pc:docMk/>
                <pc:sldMk cId="0" sldId="264"/>
                <pc2:cmMk id="{6BB878B5-5D0F-4AB3-91BE-6ADCAD42C613}"/>
              </pc2:cmMkLst>
            </pc226:cmChg>
          </p:ext>
        </pc:extLst>
      </pc:sldChg>
      <pc:sldChg chg="delSp modSp add mod modNotesTx">
        <pc:chgData name="MICHELE FULLER-HALLAUER" userId="25fb5de0-d05b-4689-82b4-f35f7a8a837c" providerId="ADAL" clId="{11358C33-7341-4F69-9DA1-E57ABE8AC31C}" dt="2026-05-12T00:24:00.875" v="450" actId="20577"/>
        <pc:sldMkLst>
          <pc:docMk/>
          <pc:sldMk cId="3817953257" sldId="265"/>
        </pc:sldMkLst>
        <pc:spChg chg="mod">
          <ac:chgData name="MICHELE FULLER-HALLAUER" userId="25fb5de0-d05b-4689-82b4-f35f7a8a837c" providerId="ADAL" clId="{11358C33-7341-4F69-9DA1-E57ABE8AC31C}" dt="2026-05-11T16:27:46.562" v="143" actId="20577"/>
          <ac:spMkLst>
            <pc:docMk/>
            <pc:sldMk cId="3817953257" sldId="265"/>
            <ac:spMk id="4" creationId="{9B25AB90-FBDD-9242-F426-A670B3E8758E}"/>
          </ac:spMkLst>
        </pc:spChg>
        <pc:spChg chg="mod">
          <ac:chgData name="MICHELE FULLER-HALLAUER" userId="25fb5de0-d05b-4689-82b4-f35f7a8a837c" providerId="ADAL" clId="{11358C33-7341-4F69-9DA1-E57ABE8AC31C}" dt="2026-05-11T16:32:23.443" v="306" actId="20577"/>
          <ac:spMkLst>
            <pc:docMk/>
            <pc:sldMk cId="3817953257" sldId="265"/>
            <ac:spMk id="5" creationId="{0E30AE03-8157-8FE1-2454-1D062381FF7F}"/>
          </ac:spMkLst>
        </pc:spChg>
        <pc:spChg chg="mod">
          <ac:chgData name="MICHELE FULLER-HALLAUER" userId="25fb5de0-d05b-4689-82b4-f35f7a8a837c" providerId="ADAL" clId="{11358C33-7341-4F69-9DA1-E57ABE8AC31C}" dt="2026-05-11T16:34:42.329" v="428" actId="14100"/>
          <ac:spMkLst>
            <pc:docMk/>
            <pc:sldMk cId="3817953257" sldId="265"/>
            <ac:spMk id="6" creationId="{FF83E705-1EDC-D560-01F0-4140ABD80D0A}"/>
          </ac:spMkLst>
        </pc:spChg>
        <pc:spChg chg="mod">
          <ac:chgData name="MICHELE FULLER-HALLAUER" userId="25fb5de0-d05b-4689-82b4-f35f7a8a837c" providerId="ADAL" clId="{11358C33-7341-4F69-9DA1-E57ABE8AC31C}" dt="2026-05-11T16:35:05.908" v="430" actId="108"/>
          <ac:spMkLst>
            <pc:docMk/>
            <pc:sldMk cId="3817953257" sldId="265"/>
            <ac:spMk id="7" creationId="{7CD22485-A118-8792-C15C-DCE5F6E57256}"/>
          </ac:spMkLst>
        </pc:spChg>
      </pc:sldChg>
    </pc:docChg>
  </pc:docChgLst>
  <pc:docChgLst>
    <pc:chgData name="Brandon Hallauer" userId="fb71bdcc-54de-4d9b-a535-4db89f09e2ff" providerId="ADAL" clId="{3719DE7B-FCB8-459E-8338-EB44BABDE637}"/>
    <pc:docChg chg="modSld">
      <pc:chgData name="Brandon Hallauer" userId="fb71bdcc-54de-4d9b-a535-4db89f09e2ff" providerId="ADAL" clId="{3719DE7B-FCB8-459E-8338-EB44BABDE637}" dt="2026-05-09T02:04:05.911" v="70" actId="6549"/>
      <pc:docMkLst>
        <pc:docMk/>
      </pc:docMkLst>
      <pc:sldChg chg="modSp mod">
        <pc:chgData name="Brandon Hallauer" userId="fb71bdcc-54de-4d9b-a535-4db89f09e2ff" providerId="ADAL" clId="{3719DE7B-FCB8-459E-8338-EB44BABDE637}" dt="2026-05-09T01:52:47.822" v="1" actId="6549"/>
        <pc:sldMkLst>
          <pc:docMk/>
          <pc:sldMk cId="0" sldId="258"/>
        </pc:sldMkLst>
        <pc:spChg chg="mod">
          <ac:chgData name="Brandon Hallauer" userId="fb71bdcc-54de-4d9b-a535-4db89f09e2ff" providerId="ADAL" clId="{3719DE7B-FCB8-459E-8338-EB44BABDE637}" dt="2026-05-09T01:52:47.822" v="1" actId="6549"/>
          <ac:spMkLst>
            <pc:docMk/>
            <pc:sldMk cId="0" sldId="258"/>
            <ac:spMk id="12" creationId="{00000000-0000-0000-0000-000000000000}"/>
          </ac:spMkLst>
        </pc:spChg>
      </pc:sldChg>
      <pc:sldChg chg="modSp mod">
        <pc:chgData name="Brandon Hallauer" userId="fb71bdcc-54de-4d9b-a535-4db89f09e2ff" providerId="ADAL" clId="{3719DE7B-FCB8-459E-8338-EB44BABDE637}" dt="2026-05-09T02:04:05.911" v="70" actId="6549"/>
        <pc:sldMkLst>
          <pc:docMk/>
          <pc:sldMk cId="0" sldId="259"/>
        </pc:sldMkLst>
        <pc:spChg chg="mod">
          <ac:chgData name="Brandon Hallauer" userId="fb71bdcc-54de-4d9b-a535-4db89f09e2ff" providerId="ADAL" clId="{3719DE7B-FCB8-459E-8338-EB44BABDE637}" dt="2026-05-09T02:04:05.911" v="70" actId="6549"/>
          <ac:spMkLst>
            <pc:docMk/>
            <pc:sldMk cId="0" sldId="259"/>
            <ac:spMk id="5" creationId="{00000000-0000-0000-0000-000000000000}"/>
          </ac:spMkLst>
        </pc:spChg>
        <pc:spChg chg="mod">
          <ac:chgData name="Brandon Hallauer" userId="fb71bdcc-54de-4d9b-a535-4db89f09e2ff" providerId="ADAL" clId="{3719DE7B-FCB8-459E-8338-EB44BABDE637}" dt="2026-05-09T02:02:30.851" v="43" actId="20577"/>
          <ac:spMkLst>
            <pc:docMk/>
            <pc:sldMk cId="0" sldId="259"/>
            <ac:spMk id="6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D95060-ADD9-4DDC-81AC-5044C792F50F}" type="datetimeFigureOut">
              <a:rPr lang="en-US" smtClean="0"/>
              <a:t>5/21/2026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CF5E9F-1F92-49C3-8D84-7C083014BB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01150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Thanks everyone. This is a short ‘lightning training’ to keep our Steering Committee decisions clean, fair, and easy to document. Today we’re focusing on two things:</a:t>
            </a:r>
          </a:p>
          <a:p>
            <a:pPr lvl="0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conflict of interest disclosure/recusal, and 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how we move decisions using our light version of Robert’s Rules—plus consensus when it makes sense.”</a:t>
            </a:r>
            <a:endParaRPr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Say:</a:t>
            </a:r>
            <a:b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“Here’s what we’re aiming for today: recognizing conflicts, using the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3-step rule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—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Disclose → Recuse → Document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—and then running Steering decisions with a clear, repeatable process.”</a:t>
            </a:r>
          </a:p>
          <a:p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Emphasize Steering role:</a:t>
            </a:r>
            <a:b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“Steering is the CoC’s operational hub. We coordinate routine business, keep committees aligned, and prepare items for the Board—so our process has to be consistent and credible.” </a:t>
            </a:r>
          </a:p>
          <a:p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Transition:</a:t>
            </a:r>
            <a:b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“Let’s talk about why this matters specifically for the Steering Committee.”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CF5E9F-1F92-49C3-8D84-7C083014BB5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799429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Say:</a:t>
            </a:r>
            <a:b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“Steering votes on real, consequential operational decisions—things like the rating and ranking process, final CoC project applications, CE site approvals, HMIS access and HMIS license allocations, and significant policy/process changes.” </a:t>
            </a:r>
          </a:p>
          <a:p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Quorum + voting (brief):</a:t>
            </a:r>
            <a:b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“For any official action, we need a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quorum of 50% + 1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of voting Steering members.” </a:t>
            </a:r>
            <a:b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“And decisions generally pass by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50% + 1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of those present, unless otherwise specified.” </a:t>
            </a:r>
          </a:p>
          <a:p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Chair habit (plant the norm):</a:t>
            </a:r>
            <a:b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“A simple habit that prevents problems: before voting, the Chair asks: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‘Any conflicts to disclose?’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We do that because Steering members must disclose conflicts before participating, and then recuse from discussion and vote if there is one.” </a:t>
            </a:r>
          </a:p>
          <a:p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Transition:</a:t>
            </a:r>
            <a:b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“Now let’s make conflict of interest very plain and easy to apply.”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CF5E9F-1F92-49C3-8D84-7C083014BB5C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881344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Say (set the visual):</a:t>
            </a:r>
            <a:b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“This slide is the whole training in one picture: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Disclose → Recuse → Document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If we do these three things consistently, we protect the integrity of the CoC and our agencies.”</a:t>
            </a:r>
          </a:p>
          <a:p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Step 1: DISCLOSE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Say:</a:t>
            </a:r>
            <a:b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“A conflict can be </a:t>
            </a:r>
            <a:r>
              <a:rPr lang="en-US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real or perceived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If you work for, represent, or have a close tie to an agency that could benefit financially, competitively, or materially—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disclose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that before we discuss.” </a:t>
            </a:r>
          </a:p>
          <a:p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Step 2: RECUSE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Say:</a:t>
            </a:r>
            <a:b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“If there’s a conflict, recuse from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both the discussion and the vote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That’s explicitly stated for Steering decisions.” </a:t>
            </a:r>
            <a:b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“Recusal isn’t punitive—it’s protection. It keeps decisions defensible and prevents ‘process’ issues from overshadowing our work.”</a:t>
            </a:r>
          </a:p>
          <a:p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Step 3: DOCUMENT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Say:</a:t>
            </a:r>
            <a:b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“And we document it. Minutes should reflect: who recused, what item they recused from, and the outcome of the decision.” (This aligns with the minutes expectation that outcomes are recorded.) </a:t>
            </a:r>
          </a:p>
          <a:p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Simple rule-of-thumb (one liner):</a:t>
            </a:r>
            <a:b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“When in doubt, disclose. Even the appearance of conflict can damage trust.”</a:t>
            </a:r>
          </a:p>
          <a:p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Transition:</a:t>
            </a:r>
            <a:b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“Next, let’s connect this to the kinds of decisions where this comes up most.”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CF5E9F-1F92-49C3-8D84-7C083014BB5C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070406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Say:</a:t>
            </a:r>
            <a:b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“These are the moments where we pause, disclose, and recuse if needed.”</a:t>
            </a:r>
          </a:p>
          <a:p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Walk through the three boxes: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“Funding-related items—rating/ranking, project applications.” </a:t>
            </a:r>
          </a:p>
          <a:p>
            <a:pPr lvl="0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“Operational approvals like CE sites, HMIS access, HMIS license allocations.” </a:t>
            </a:r>
          </a:p>
          <a:p>
            <a:pPr lvl="0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“Personal or close ties—family or business relationships that could benefit.” </a:t>
            </a:r>
          </a:p>
          <a:p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Chair checklist (quick):</a:t>
            </a:r>
            <a:b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“What the Chair should do is simple: ask for disclosures, confirm recusals, check quorum, then move to consensus or a formal vote, and ensure minutes reflect recusal and the outcome.” </a:t>
            </a:r>
          </a:p>
          <a:p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Transition:</a:t>
            </a:r>
            <a:b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“Now—how do we keep meetings efficient while staying fair? That’s where our light parliamentary procedure helps.”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CF5E9F-1F92-49C3-8D84-7C083014BB5C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257373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Say (frame it):</a:t>
            </a:r>
            <a:b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“RNCoC uses a modified application of Robert’s Rules to keep meetings accessible and efficient, and we can use consensus decision-making when appropriate.” </a:t>
            </a:r>
          </a:p>
          <a:p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Option A: Consensus (fast)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Say:</a:t>
            </a:r>
            <a:b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“If there’s general agreement and no one asks for a formal vote, we can use consensus.” </a:t>
            </a:r>
            <a:b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“Chair asks: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‘Any objections?’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If none: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‘Hearing none, the decision is adopted.’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”</a:t>
            </a:r>
          </a:p>
          <a:p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Option B: Formal action (when needed)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Say:</a:t>
            </a:r>
            <a:b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“When formal action is needed, we use the simple motion process: motion, second, restate, discussion, vote, announce result.” </a:t>
            </a:r>
          </a:p>
          <a:p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Voting methods reminder (brief):</a:t>
            </a:r>
            <a:b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“Voting can be voice, show of hands, roll call, or electronic ballot—Chair chooses what’s appropriate.” </a:t>
            </a:r>
          </a:p>
          <a:p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Transition:</a:t>
            </a:r>
            <a:b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“Last slide gives you simple scripts so nobody has to guess what to say.”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CF5E9F-1F92-49C3-8D84-7C083014BB5C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995430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757AAE-4067-63B5-ACD2-7F330E1E56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4688749-2C77-2912-B57D-9F12DE4EC91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0CEBCAB-B498-31FB-0A91-159DF333337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make sure to talk about when voting on the final prioritization that agencies that submitted applications </a:t>
            </a:r>
            <a:r>
              <a:rPr lang="en-US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can NOT vote.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AEF69BF-FFC0-7CBB-42CA-E919C709D6F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CF5E9F-1F92-49C3-8D84-7C083014BB5C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7227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Say:</a:t>
            </a:r>
            <a:b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“These are ready-to-use words—so we’re consistent and fast.”</a:t>
            </a:r>
          </a:p>
          <a:p>
            <a:pPr lvl="0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“Disclosure: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‘For transparency, I want to disclose a potential conflict… I’ll recuse myself from this item.’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” </a:t>
            </a:r>
          </a:p>
          <a:p>
            <a:pPr lvl="0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“Chair prompt: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‘Before we discuss, are there any conflicts to disclose?’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” </a:t>
            </a:r>
          </a:p>
          <a:p>
            <a:pPr lvl="0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“Motion flow: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‘Is there a motion?’ → ‘I move…’ → ‘Is there a second?’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” </a:t>
            </a:r>
          </a:p>
          <a:p>
            <a:pPr lvl="0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“Minutes: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‘Please note for the minutes that ____ recused from voting on this item.’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” </a:t>
            </a:r>
          </a:p>
          <a:p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Close (10 seconds):</a:t>
            </a:r>
            <a:b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“Key takeaway: fair process is simple—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Disclose, Recuse, Document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.”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CF5E9F-1F92-49C3-8D84-7C083014BB5C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75170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132B06-6879-6522-3B78-4047BB37AEB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3647458-3F0C-965B-E127-D13BC3479B3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FB9C13-6595-EAC1-B4ED-5C235D630A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56B3B-E95D-4872-96B1-AC2B590462CC}" type="datetime1">
              <a:rPr lang="en-US" smtClean="0"/>
              <a:t>5/21/2026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6698DD-901F-358B-BDA3-09BFEF05CF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50071D-D0B6-C52C-833F-9E2A492095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5E743-0AF9-41E5-B0D4-2E119FF920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13340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D640C1-DE01-9AF2-9FE3-25BCBF24D7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36314FF-B469-43FE-0C60-EE6E6355DE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7C868E-A056-ED41-F092-CF0E3025DD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34A4B-0AA9-4051-81E3-73ADF26D8FE7}" type="datetime1">
              <a:rPr lang="en-US" smtClean="0"/>
              <a:t>5/21/2026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A89C6D-D5DE-5892-303B-483C16C69E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76863D-2107-BED7-9BFB-7811B2AE17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5E743-0AF9-41E5-B0D4-2E119FF920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76275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C73CC92-A78E-1A0F-B698-AC9E03467D1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157DEB7-3D2A-0253-4D3B-88613CCEF0C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341E6E-08B9-257E-DFBB-093B5E60BE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B7721-75AB-430A-B989-19E37FAB51A7}" type="datetime1">
              <a:rPr lang="en-US" smtClean="0"/>
              <a:t>5/21/2026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97C5C5-86A8-EBF1-A6D6-17CBD83A54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4036E4-A06B-9230-DA8D-7BEFFA8257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5E743-0AF9-41E5-B0D4-2E119FF920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60161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C3BBE2-98B9-C3D5-9AB3-6C5F4A9F88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CD6177-8C97-324D-F66F-210FAED688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8F1578-99C3-1510-C67A-B0E60307AE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48155-A7B8-48A3-9B2B-47005612A669}" type="datetime1">
              <a:rPr lang="en-US" smtClean="0"/>
              <a:t>5/21/2026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6B403E-8458-BEF0-771E-0CBD0114F3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FE6AB8-3D81-B278-9B9D-BEAADD7608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5E743-0AF9-41E5-B0D4-2E119FF920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84926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50B371-6761-672A-211E-C7AF1F0E03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F80A869-490B-2686-B468-E63967DFC1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4590D4-8820-74EB-D0F6-EDC2302F5B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C5832-5914-4B46-AB0D-F05546B29824}" type="datetime1">
              <a:rPr lang="en-US" smtClean="0"/>
              <a:t>5/21/2026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AF4372-66B4-FADE-BB3E-165C5F2567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022DCA-9366-CB71-D884-0CBABBFE82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5E743-0AF9-41E5-B0D4-2E119FF920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36403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87AA64-5B73-01DF-D8C3-65034B83ED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53C90E-F778-D80B-7427-53C5F21EB06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6F65247-8FFE-4AB6-B3A5-B5016F0C514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F5D9C6D-861E-F248-D88B-7656E19B7C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5F64D-9B0A-4BF1-8E2A-D9603A2B91EB}" type="datetime1">
              <a:rPr lang="en-US" smtClean="0"/>
              <a:t>5/21/2026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F2379DC-1F93-BED0-A885-74C8AEAD39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5BF5801-2B9F-F7F1-DC94-77C7EAEA8E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5E743-0AF9-41E5-B0D4-2E119FF920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14301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2DA2EB-AF67-A141-427C-9E3B8271E3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5E8A006-248A-BBAA-781E-1A7A1A8698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4F4B24A-92E0-2BC2-8EC9-A8F0AAD309C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27C729C-4F2D-88A9-4E41-CFF8750AD59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9898188-92DA-31C1-3552-8857927F76E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248565C-87F3-CD21-EB3C-573D86E68C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CA9DFA-8059-4FD2-91C0-76F35077548B}" type="datetime1">
              <a:rPr lang="en-US" smtClean="0"/>
              <a:t>5/21/2026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E8A6DB7-15EC-F8B6-A7D6-422656DBBA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CC1292B-69D4-F5B6-61D1-853383733E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5E743-0AF9-41E5-B0D4-2E119FF920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65071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4DFC88-3491-17DE-BCF3-01683D7270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B507378-DCA6-63F2-EE4A-31DACA8C67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ED23BA-1F61-4D03-99F6-415741DCB1AA}" type="datetime1">
              <a:rPr lang="en-US" smtClean="0"/>
              <a:t>5/21/2026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AA895D3-D3E9-AB94-0C31-A02C38B463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A3B096B-02DD-5C4B-89C4-32D7925BC4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5E743-0AF9-41E5-B0D4-2E119FF920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49498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5FE9FF4-3479-F212-C2A6-7083C37D5A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01293-C1A8-4988-88DF-85C728923D65}" type="datetime1">
              <a:rPr lang="en-US" smtClean="0"/>
              <a:t>5/21/2026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F69A5EA-0234-0B70-D95B-A2BA620F77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28204D3-66CD-9B02-7CA5-C5CD5B3A3B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5E743-0AF9-41E5-B0D4-2E119FF920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71041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A02D77-440D-36A1-0581-62DBEC2033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41492C-80D1-496D-8DC1-CA6B46B9B7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CFFFA87-6360-0276-ADE0-CF471A870A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ED03131-0B94-EE88-0725-CE3A2B8676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F1263-2094-4C04-A21E-7B0853CC4C2B}" type="datetime1">
              <a:rPr lang="en-US" smtClean="0"/>
              <a:t>5/21/2026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3EC85A5-B2D8-A69C-AA3F-C04EA3D25C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F28EA8C-A42F-FC52-B769-3CBC8918F0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5E743-0AF9-41E5-B0D4-2E119FF920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84253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0E260B-F874-65B2-0D14-7602105FF3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C444F3A-529E-E4FF-F387-34D807CDBC5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546CE34-9BBD-5825-9335-767DAE79E26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6449B24-E271-D315-376B-05543EB269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016266-C050-49FF-829A-07B46A667865}" type="datetime1">
              <a:rPr lang="en-US" smtClean="0"/>
              <a:t>5/21/2026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3B4F2FE-A940-D6D9-723A-A7F319435E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3140B92-904C-86DC-89F2-C30C8E18F6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5E743-0AF9-41E5-B0D4-2E119FF920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37556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C1999EF-3152-8038-0B34-2A52518626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05CD0AA-A886-8605-464C-BEFA869A8A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F36363-6B99-8ED8-073A-B4A6C6315F1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98DCC66-459D-4F6F-9619-D3BF231A0A84}" type="datetime1">
              <a:rPr lang="en-US" smtClean="0"/>
              <a:t>5/21/2026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66275A-DCD9-2C51-4DB8-FD882BF5456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6686F3-E81B-41A6-DBA7-452B7EE6263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B65E743-0AF9-41E5-B0D4-2E119FF920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89500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sv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6236422"/>
            <a:ext cx="2621280" cy="461665"/>
          </a:xfrm>
          <a:prstGeom prst="rect">
            <a:avLst/>
          </a:prstGeom>
          <a:solidFill>
            <a:srgbClr val="134B6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8885124" y="0"/>
            <a:ext cx="3306876" cy="6858000"/>
          </a:xfrm>
          <a:prstGeom prst="rect">
            <a:avLst/>
          </a:prstGeom>
          <a:solidFill>
            <a:srgbClr val="134B6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68680" y="1097280"/>
            <a:ext cx="804672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32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ptos"/>
                <a:ea typeface="+mn-ea"/>
                <a:cs typeface="+mn-cs"/>
              </a:rPr>
              <a:t>RNCoC Lightning Training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914399" y="2743200"/>
            <a:ext cx="6310860" cy="2173574"/>
          </a:xfrm>
          <a:prstGeom prst="roundRect">
            <a:avLst/>
          </a:prstGeom>
          <a:solidFill>
            <a:srgbClr val="E2EADA"/>
          </a:solidFill>
          <a:ln w="12700">
            <a:solidFill>
              <a:srgbClr val="CDD6C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94283" y="2974360"/>
            <a:ext cx="6130976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defTabSz="457200"/>
            <a:r>
              <a:rPr lang="en-US" sz="2400" b="1" dirty="0">
                <a:solidFill>
                  <a:schemeClr val="tx2"/>
                </a:solidFill>
                <a:latin typeface="Aptos" panose="020B0004020202020204" pitchFamily="34" charset="0"/>
              </a:rPr>
              <a:t>CONFLICT OF INTEREST &amp; LIGHT PARLIAMENTARY PROCEDURE:</a:t>
            </a:r>
          </a:p>
          <a:p>
            <a:pPr lvl="0" defTabSz="457200"/>
            <a:r>
              <a:rPr kumimoji="0" sz="2400" b="1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ptos" panose="020B0004020202020204" pitchFamily="34" charset="0"/>
              </a:rPr>
              <a:t>Anchor CFR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ptos" panose="020B0004020202020204" pitchFamily="34" charset="0"/>
              </a:rPr>
              <a:t>:</a:t>
            </a:r>
            <a:endParaRPr kumimoji="0" sz="24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ptos" panose="020B0004020202020204" pitchFamily="34" charset="0"/>
            </a:endParaRPr>
          </a:p>
          <a:p>
            <a:pPr lvl="0" defTabSz="457200">
              <a:defRPr/>
            </a:pPr>
            <a:r>
              <a:rPr kumimoji="0" sz="2400" b="1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ptos" panose="020B0004020202020204" pitchFamily="34" charset="0"/>
              </a:rPr>
              <a:t>24 CFR § 578.9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ptos" panose="020B0004020202020204" pitchFamily="34" charset="0"/>
              </a:rPr>
              <a:t>5 &amp; </a:t>
            </a:r>
            <a:r>
              <a:rPr lang="en-US" sz="2400" b="1" dirty="0">
                <a:solidFill>
                  <a:schemeClr val="tx2"/>
                </a:solidFill>
                <a:latin typeface="Aptos" panose="020B0004020202020204" pitchFamily="34" charset="0"/>
              </a:rPr>
              <a:t>2CFR § 200.112</a:t>
            </a:r>
            <a:endParaRPr kumimoji="0" sz="24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ptos" panose="020B00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04542" y="6236422"/>
            <a:ext cx="1453924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ptos"/>
                <a:ea typeface="+mn-ea"/>
                <a:cs typeface="+mn-cs"/>
              </a:rPr>
              <a:t>May</a:t>
            </a:r>
            <a:r>
              <a:rPr kumimoji="0" sz="24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ptos"/>
                <a:ea typeface="+mn-ea"/>
                <a:cs typeface="+mn-cs"/>
              </a:rPr>
              <a:t> 2026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1960352" y="6501384"/>
            <a:ext cx="109728" cy="16459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550" b="0" i="0" u="none" strike="noStrike" kern="1200" cap="none" spc="0" normalizeH="0" baseline="0" noProof="0">
                <a:ln>
                  <a:noFill/>
                </a:ln>
                <a:solidFill>
                  <a:srgbClr val="5F6464"/>
                </a:solidFill>
                <a:effectLst/>
                <a:uLnTx/>
                <a:uFillTx/>
                <a:latin typeface="Aptos"/>
                <a:ea typeface="+mn-ea"/>
                <a:cs typeface="+mn-cs"/>
              </a:rPr>
              <a:t>1</a:t>
            </a:r>
          </a:p>
        </p:txBody>
      </p:sp>
      <p:pic>
        <p:nvPicPr>
          <p:cNvPr id="16" name="Picture 15" descr="The image depicts a stylized house with a heart-shaped window, symbolizing a welcoming and nurturing environment.&#10;&#10;AI-generated content may be incorrect.">
            <a:extLst>
              <a:ext uri="{FF2B5EF4-FFF2-40B4-BE49-F238E27FC236}">
                <a16:creationId xmlns:a16="http://schemas.microsoft.com/office/drawing/2014/main" id="{FCE874F8-4402-3DF7-DA67-7933C60F131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43072" y="192024"/>
            <a:ext cx="3027008" cy="1852466"/>
          </a:xfrm>
          <a:prstGeom prst="rect">
            <a:avLst/>
          </a:prstGeom>
        </p:spPr>
      </p:pic>
      <p:pic>
        <p:nvPicPr>
          <p:cNvPr id="18" name="Graphic 17">
            <a:extLst>
              <a:ext uri="{FF2B5EF4-FFF2-40B4-BE49-F238E27FC236}">
                <a16:creationId xmlns:a16="http://schemas.microsoft.com/office/drawing/2014/main" id="{CDBE53C0-4552-97D5-8299-A91BC5889A99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831226" y="5365377"/>
            <a:ext cx="1475224" cy="1218303"/>
          </a:xfrm>
          <a:prstGeom prst="rect">
            <a:avLst/>
          </a:prstGeom>
        </p:spPr>
      </p:pic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CF5126C-730E-2A5C-E7D9-284379BEC7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5E743-0AF9-41E5-B0D4-2E119FF920DC}" type="slidenum">
              <a:rPr lang="en-US" smtClean="0"/>
              <a:t>1</a:t>
            </a:fld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868680"/>
          </a:xfrm>
          <a:prstGeom prst="rect">
            <a:avLst/>
          </a:prstGeom>
          <a:solidFill>
            <a:srgbClr val="183963"/>
          </a:solidFill>
          <a:ln>
            <a:solidFill>
              <a:srgbClr val="18396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6601968"/>
            <a:ext cx="12191695" cy="256032"/>
          </a:xfrm>
          <a:prstGeom prst="rect">
            <a:avLst/>
          </a:prstGeom>
          <a:solidFill>
            <a:srgbClr val="183963"/>
          </a:solidFill>
          <a:ln>
            <a:solidFill>
              <a:srgbClr val="18396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405384" y="147858"/>
            <a:ext cx="987552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2800" b="1" dirty="0">
                <a:solidFill>
                  <a:srgbClr val="FFFFFF"/>
                </a:solidFill>
              </a:rPr>
              <a:t>Clean Votes, Clear Process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05384" y="1207008"/>
            <a:ext cx="7222105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b="1" dirty="0">
                <a:solidFill>
                  <a:srgbClr val="183963"/>
                </a:solidFill>
              </a:rPr>
              <a:t>RNCoC Steering Committee May Lightning Training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85216" y="2199025"/>
            <a:ext cx="6675120" cy="2743200"/>
          </a:xfrm>
          <a:prstGeom prst="rect">
            <a:avLst/>
          </a:prstGeom>
          <a:noFill/>
        </p:spPr>
        <p:txBody>
          <a:bodyPr wrap="square" lIns="0" rIns="0">
            <a:normAutofit lnSpcReduction="10000"/>
          </a:bodyPr>
          <a:lstStyle/>
          <a:p>
            <a:pPr marL="342900" indent="-342900">
              <a:spcAft>
                <a:spcPts val="700"/>
              </a:spcAft>
              <a:buFont typeface="Wingdings" panose="05000000000000000000" pitchFamily="2" charset="2"/>
              <a:buChar char="ü"/>
              <a:defRPr sz="2400" b="0">
                <a:solidFill>
                  <a:srgbClr val="282828"/>
                </a:solidFill>
              </a:defRPr>
            </a:pPr>
            <a:r>
              <a:rPr dirty="0"/>
              <a:t>Recognize a real or perceived conflict of interest</a:t>
            </a:r>
          </a:p>
          <a:p>
            <a:pPr marL="342900" indent="-342900">
              <a:spcAft>
                <a:spcPts val="700"/>
              </a:spcAft>
              <a:buFont typeface="Wingdings" panose="05000000000000000000" pitchFamily="2" charset="2"/>
              <a:buChar char="ü"/>
              <a:defRPr sz="2400" b="0">
                <a:solidFill>
                  <a:srgbClr val="282828"/>
                </a:solidFill>
              </a:defRPr>
            </a:pPr>
            <a:r>
              <a:rPr dirty="0"/>
              <a:t>Use the 3-step rule: Disclose → Recuse → Document</a:t>
            </a:r>
          </a:p>
          <a:p>
            <a:pPr marL="342900" indent="-342900">
              <a:spcAft>
                <a:spcPts val="700"/>
              </a:spcAft>
              <a:buFont typeface="Wingdings" panose="05000000000000000000" pitchFamily="2" charset="2"/>
              <a:buChar char="ü"/>
              <a:defRPr sz="2400" b="0">
                <a:solidFill>
                  <a:srgbClr val="282828"/>
                </a:solidFill>
              </a:defRPr>
            </a:pPr>
            <a:r>
              <a:rPr lang="en-US" dirty="0"/>
              <a:t>Run meetings </a:t>
            </a:r>
            <a:r>
              <a:rPr dirty="0"/>
              <a:t>using RNCoC's light version of Robert's Rules</a:t>
            </a:r>
          </a:p>
          <a:p>
            <a:pPr marL="342900" indent="-342900">
              <a:spcAft>
                <a:spcPts val="700"/>
              </a:spcAft>
              <a:buFont typeface="Wingdings" panose="05000000000000000000" pitchFamily="2" charset="2"/>
              <a:buChar char="ü"/>
              <a:defRPr sz="2400" b="0">
                <a:solidFill>
                  <a:srgbClr val="282828"/>
                </a:solidFill>
              </a:defRPr>
            </a:pPr>
            <a:r>
              <a:rPr dirty="0"/>
              <a:t>Keep the focus on fair, clear, and well-documented Steering decisions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543800" y="1417320"/>
            <a:ext cx="4242816" cy="2971800"/>
          </a:xfrm>
          <a:prstGeom prst="roundRect">
            <a:avLst/>
          </a:prstGeom>
          <a:solidFill>
            <a:srgbClr val="E2EFDA"/>
          </a:solidFill>
          <a:ln>
            <a:solidFill>
              <a:srgbClr val="18396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spcAft>
                <a:spcPts val="600"/>
              </a:spcAft>
            </a:pPr>
            <a:r>
              <a:rPr sz="2000" b="1" dirty="0">
                <a:solidFill>
                  <a:srgbClr val="183963"/>
                </a:solidFill>
              </a:rPr>
              <a:t>Steering </a:t>
            </a:r>
            <a:r>
              <a:rPr lang="en-US" sz="2000" b="1" dirty="0">
                <a:solidFill>
                  <a:srgbClr val="183963"/>
                </a:solidFill>
              </a:rPr>
              <a:t>Committee </a:t>
            </a:r>
            <a:r>
              <a:rPr sz="2000" b="1" dirty="0">
                <a:solidFill>
                  <a:srgbClr val="183963"/>
                </a:solidFill>
              </a:rPr>
              <a:t>focus</a:t>
            </a:r>
          </a:p>
          <a:p>
            <a:pPr>
              <a:defRPr sz="1600">
                <a:solidFill>
                  <a:srgbClr val="282828"/>
                </a:solidFill>
              </a:defRPr>
            </a:pPr>
            <a:r>
              <a:rPr dirty="0"/>
              <a:t>Steering </a:t>
            </a:r>
            <a:r>
              <a:rPr lang="en-US" dirty="0"/>
              <a:t>Committee </a:t>
            </a:r>
            <a:r>
              <a:rPr dirty="0"/>
              <a:t>coordinates routine CoC business, prepares recommendations, and votes on key operational matters. Clean process protects trust in the CoC and in member agencies.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974000" y="6629400"/>
            <a:ext cx="213520" cy="21544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800" dirty="0">
                <a:solidFill>
                  <a:srgbClr val="FFFFFF"/>
                </a:solidFill>
              </a:rPr>
              <a:t>.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353FB1F-D171-21A9-38EA-74563F9499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5E743-0AF9-41E5-B0D4-2E119FF920DC}" type="slidenum">
              <a:rPr lang="en-US" smtClean="0"/>
              <a:t>2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731520"/>
          </a:xfrm>
          <a:prstGeom prst="rect">
            <a:avLst/>
          </a:prstGeom>
          <a:solidFill>
            <a:srgbClr val="183963"/>
          </a:solidFill>
          <a:ln>
            <a:solidFill>
              <a:srgbClr val="18396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6601968"/>
            <a:ext cx="12191695" cy="256032"/>
          </a:xfrm>
          <a:prstGeom prst="rect">
            <a:avLst/>
          </a:prstGeom>
          <a:solidFill>
            <a:srgbClr val="183963"/>
          </a:solidFill>
          <a:ln>
            <a:solidFill>
              <a:srgbClr val="18396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411480" y="73152"/>
            <a:ext cx="1031443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2800" b="1" dirty="0">
                <a:solidFill>
                  <a:srgbClr val="FFFFFF"/>
                </a:solidFill>
              </a:rPr>
              <a:t>Why this matters for Steering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70560" y="1188720"/>
            <a:ext cx="5669280" cy="4389120"/>
          </a:xfrm>
          <a:prstGeom prst="rect">
            <a:avLst/>
          </a:prstGeom>
          <a:noFill/>
        </p:spPr>
        <p:txBody>
          <a:bodyPr wrap="square" lIns="0" rIns="0">
            <a:normAutofit/>
          </a:bodyPr>
          <a:lstStyle/>
          <a:p>
            <a:pPr marL="342900" indent="-342900">
              <a:spcAft>
                <a:spcPts val="700"/>
              </a:spcAft>
              <a:buFont typeface="Arial" panose="020B0604020202020204" pitchFamily="34" charset="0"/>
              <a:buChar char="•"/>
              <a:defRPr sz="2200" b="0">
                <a:solidFill>
                  <a:srgbClr val="282828"/>
                </a:solidFill>
              </a:defRPr>
            </a:pPr>
            <a:r>
              <a:rPr lang="en-US" dirty="0"/>
              <a:t>The </a:t>
            </a:r>
            <a:r>
              <a:rPr dirty="0"/>
              <a:t>Steering </a:t>
            </a:r>
            <a:r>
              <a:rPr lang="en-US" dirty="0"/>
              <a:t>Committee </a:t>
            </a:r>
            <a:r>
              <a:rPr dirty="0"/>
              <a:t>is the hub for coordination and alignment across the CoC.</a:t>
            </a:r>
          </a:p>
          <a:p>
            <a:pPr marL="342900" indent="-342900">
              <a:spcAft>
                <a:spcPts val="700"/>
              </a:spcAft>
              <a:buFont typeface="Arial" panose="020B0604020202020204" pitchFamily="34" charset="0"/>
              <a:buChar char="•"/>
              <a:defRPr sz="2200" b="0">
                <a:solidFill>
                  <a:srgbClr val="282828"/>
                </a:solidFill>
              </a:defRPr>
            </a:pPr>
            <a:r>
              <a:rPr dirty="0"/>
              <a:t>It reviews and votes on items such as:</a:t>
            </a:r>
          </a:p>
          <a:p>
            <a:pPr marL="742950" lvl="1" indent="-285750">
              <a:spcAft>
                <a:spcPts val="700"/>
              </a:spcAft>
              <a:buFont typeface="Arial" panose="020B0604020202020204" pitchFamily="34" charset="0"/>
              <a:buChar char="•"/>
              <a:defRPr sz="1800">
                <a:solidFill>
                  <a:srgbClr val="282828"/>
                </a:solidFill>
              </a:defRPr>
            </a:pPr>
            <a:r>
              <a:rPr dirty="0"/>
              <a:t>Rating and Ranking process recommendations</a:t>
            </a:r>
          </a:p>
          <a:p>
            <a:pPr marL="742950" lvl="1" indent="-285750">
              <a:spcAft>
                <a:spcPts val="700"/>
              </a:spcAft>
              <a:buFont typeface="Arial" panose="020B0604020202020204" pitchFamily="34" charset="0"/>
              <a:buChar char="•"/>
              <a:defRPr sz="1800">
                <a:solidFill>
                  <a:srgbClr val="282828"/>
                </a:solidFill>
              </a:defRPr>
            </a:pPr>
            <a:r>
              <a:rPr dirty="0"/>
              <a:t>Final CoC project applications</a:t>
            </a:r>
          </a:p>
          <a:p>
            <a:pPr marL="742950" lvl="1" indent="-285750">
              <a:spcAft>
                <a:spcPts val="700"/>
              </a:spcAft>
              <a:buFont typeface="Arial" panose="020B0604020202020204" pitchFamily="34" charset="0"/>
              <a:buChar char="•"/>
              <a:defRPr sz="1800">
                <a:solidFill>
                  <a:srgbClr val="282828"/>
                </a:solidFill>
              </a:defRPr>
            </a:pPr>
            <a:r>
              <a:rPr dirty="0"/>
              <a:t>Coordinated Entry sites</a:t>
            </a:r>
          </a:p>
          <a:p>
            <a:pPr marL="742950" lvl="1" indent="-285750">
              <a:spcAft>
                <a:spcPts val="700"/>
              </a:spcAft>
              <a:buFont typeface="Arial" panose="020B0604020202020204" pitchFamily="34" charset="0"/>
              <a:buChar char="•"/>
              <a:defRPr sz="1800">
                <a:solidFill>
                  <a:srgbClr val="282828"/>
                </a:solidFill>
              </a:defRPr>
            </a:pPr>
            <a:r>
              <a:rPr dirty="0"/>
              <a:t>Agency HMIS access and HMIS license allocation</a:t>
            </a:r>
          </a:p>
          <a:p>
            <a:pPr marL="742950" lvl="1" indent="-285750">
              <a:spcAft>
                <a:spcPts val="700"/>
              </a:spcAft>
              <a:buFont typeface="Arial" panose="020B0604020202020204" pitchFamily="34" charset="0"/>
              <a:buChar char="•"/>
              <a:defRPr sz="1800">
                <a:solidFill>
                  <a:srgbClr val="282828"/>
                </a:solidFill>
              </a:defRPr>
            </a:pPr>
            <a:r>
              <a:rPr dirty="0"/>
              <a:t>Significant policy or process changes</a:t>
            </a:r>
          </a:p>
          <a:p>
            <a:pPr marL="342900" indent="-342900">
              <a:spcAft>
                <a:spcPts val="700"/>
              </a:spcAft>
              <a:buFont typeface="Arial" panose="020B0604020202020204" pitchFamily="34" charset="0"/>
              <a:buChar char="•"/>
              <a:defRPr sz="2200" b="0">
                <a:solidFill>
                  <a:srgbClr val="282828"/>
                </a:solidFill>
              </a:defRPr>
            </a:pPr>
            <a:r>
              <a:rPr dirty="0"/>
              <a:t>Because these votes matter, Steering</a:t>
            </a:r>
            <a:r>
              <a:rPr lang="en-US" dirty="0"/>
              <a:t> Committee </a:t>
            </a:r>
            <a:r>
              <a:rPr dirty="0"/>
              <a:t>members must disclose conflicts before participating.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6743700" y="1188720"/>
            <a:ext cx="2308860" cy="1719072"/>
          </a:xfrm>
          <a:prstGeom prst="roundRect">
            <a:avLst/>
          </a:prstGeom>
          <a:solidFill>
            <a:srgbClr val="DDEBF7"/>
          </a:solidFill>
          <a:ln>
            <a:solidFill>
              <a:srgbClr val="18396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spcAft>
                <a:spcPts val="600"/>
              </a:spcAft>
            </a:pPr>
            <a:r>
              <a:rPr sz="1800" b="1" dirty="0">
                <a:solidFill>
                  <a:srgbClr val="183963"/>
                </a:solidFill>
              </a:rPr>
              <a:t>Quorum</a:t>
            </a:r>
          </a:p>
          <a:p>
            <a:pPr>
              <a:defRPr sz="1600">
                <a:solidFill>
                  <a:srgbClr val="282828"/>
                </a:solidFill>
              </a:defRPr>
            </a:pPr>
            <a:r>
              <a:rPr dirty="0"/>
              <a:t>A quorum is 50% + 1 of voting Steering members. No formal action can be taken without a quorum.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9144000" y="1188720"/>
            <a:ext cx="2468880" cy="1719072"/>
          </a:xfrm>
          <a:prstGeom prst="roundRect">
            <a:avLst/>
          </a:prstGeom>
          <a:solidFill>
            <a:srgbClr val="E2EFDA"/>
          </a:solidFill>
          <a:ln>
            <a:solidFill>
              <a:srgbClr val="18396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spcAft>
                <a:spcPts val="600"/>
              </a:spcAft>
            </a:pPr>
            <a:r>
              <a:rPr sz="1800" b="1" dirty="0">
                <a:solidFill>
                  <a:srgbClr val="183963"/>
                </a:solidFill>
              </a:rPr>
              <a:t>Voting</a:t>
            </a:r>
          </a:p>
          <a:p>
            <a:pPr>
              <a:defRPr sz="1600">
                <a:solidFill>
                  <a:srgbClr val="282828"/>
                </a:solidFill>
              </a:defRPr>
            </a:pPr>
            <a:r>
              <a:rPr dirty="0"/>
              <a:t>Unless otherwise specified, actions pass by a simple majority of members present and voting.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743700" y="3136392"/>
            <a:ext cx="4617720" cy="1417320"/>
          </a:xfrm>
          <a:prstGeom prst="roundRect">
            <a:avLst/>
          </a:prstGeom>
          <a:solidFill>
            <a:srgbClr val="F2F2F2"/>
          </a:solidFill>
          <a:ln>
            <a:solidFill>
              <a:srgbClr val="18396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spcAft>
                <a:spcPts val="600"/>
              </a:spcAft>
            </a:pPr>
            <a:r>
              <a:rPr sz="1800" b="1" dirty="0">
                <a:solidFill>
                  <a:srgbClr val="183963"/>
                </a:solidFill>
              </a:rPr>
              <a:t>Meeting habit</a:t>
            </a:r>
          </a:p>
          <a:p>
            <a:pPr>
              <a:defRPr sz="1600">
                <a:solidFill>
                  <a:srgbClr val="282828"/>
                </a:solidFill>
              </a:defRPr>
            </a:pPr>
            <a:r>
              <a:rPr dirty="0"/>
              <a:t>Before any vote, the Chair asks: “Are there any conflicts to disclose?”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743700" y="4782312"/>
            <a:ext cx="4617720" cy="1417320"/>
          </a:xfrm>
          <a:prstGeom prst="roundRect">
            <a:avLst/>
          </a:prstGeom>
          <a:solidFill>
            <a:srgbClr val="DDEBF7"/>
          </a:solidFill>
          <a:ln>
            <a:solidFill>
              <a:srgbClr val="18396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spcAft>
                <a:spcPts val="600"/>
              </a:spcAft>
            </a:pPr>
            <a:r>
              <a:rPr sz="1800" b="1" dirty="0">
                <a:solidFill>
                  <a:srgbClr val="183963"/>
                </a:solidFill>
              </a:rPr>
              <a:t>Plain-language reminder</a:t>
            </a:r>
          </a:p>
          <a:p>
            <a:pPr>
              <a:defRPr sz="1600">
                <a:solidFill>
                  <a:srgbClr val="282828"/>
                </a:solidFill>
              </a:defRPr>
            </a:pPr>
            <a:r>
              <a:rPr dirty="0"/>
              <a:t>If your agency, your family, or your close business relationship could benefit, pause and disclose.</a:t>
            </a: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D2A012ED-2CFA-C795-9637-F44A1EFFF5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5E743-0AF9-41E5-B0D4-2E119FF920DC}" type="slidenum">
              <a:rPr lang="en-US" smtClean="0"/>
              <a:t>3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800100"/>
          </a:xfrm>
          <a:prstGeom prst="rect">
            <a:avLst/>
          </a:prstGeom>
          <a:solidFill>
            <a:srgbClr val="183963"/>
          </a:solidFill>
          <a:ln>
            <a:solidFill>
              <a:srgbClr val="18396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6601968"/>
            <a:ext cx="12191695" cy="256032"/>
          </a:xfrm>
          <a:prstGeom prst="rect">
            <a:avLst/>
          </a:prstGeom>
          <a:solidFill>
            <a:srgbClr val="183963"/>
          </a:solidFill>
          <a:ln>
            <a:solidFill>
              <a:srgbClr val="18396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402336" y="138440"/>
            <a:ext cx="1001268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2800" b="1" dirty="0">
                <a:solidFill>
                  <a:srgbClr val="FFFFFF"/>
                </a:solidFill>
              </a:rPr>
              <a:t>The 3-step rule for conflicts of interest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57784" y="1073140"/>
            <a:ext cx="9742539" cy="40011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 b="1" dirty="0">
                <a:solidFill>
                  <a:srgbClr val="183963"/>
                </a:solidFill>
              </a:rPr>
              <a:t>Use this </a:t>
            </a:r>
            <a:r>
              <a:rPr lang="en-US" sz="2000" b="1" dirty="0">
                <a:solidFill>
                  <a:srgbClr val="183963"/>
                </a:solidFill>
              </a:rPr>
              <a:t>whenever a Steering Committee item may benefit a member or an </a:t>
            </a:r>
            <a:r>
              <a:rPr sz="2000" b="1" dirty="0">
                <a:solidFill>
                  <a:srgbClr val="183963"/>
                </a:solidFill>
              </a:rPr>
              <a:t>agency.</a:t>
            </a:r>
          </a:p>
        </p:txBody>
      </p:sp>
      <p:sp>
        <p:nvSpPr>
          <p:cNvPr id="6" name="Chevron 5"/>
          <p:cNvSpPr/>
          <p:nvPr/>
        </p:nvSpPr>
        <p:spPr>
          <a:xfrm>
            <a:off x="640080" y="1828800"/>
            <a:ext cx="3474720" cy="914400"/>
          </a:xfrm>
          <a:prstGeom prst="chevron">
            <a:avLst/>
          </a:prstGeom>
          <a:solidFill>
            <a:srgbClr val="1B737F"/>
          </a:solidFill>
          <a:ln>
            <a:solidFill>
              <a:srgbClr val="1B737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2200" b="1">
                <a:solidFill>
                  <a:srgbClr val="FFFFFF"/>
                </a:solidFill>
              </a:rPr>
              <a:t>1. DISCLOSE</a:t>
            </a:r>
          </a:p>
        </p:txBody>
      </p:sp>
      <p:sp>
        <p:nvSpPr>
          <p:cNvPr id="7" name="Chevron 6"/>
          <p:cNvSpPr/>
          <p:nvPr/>
        </p:nvSpPr>
        <p:spPr>
          <a:xfrm>
            <a:off x="4343400" y="1828800"/>
            <a:ext cx="3474720" cy="914400"/>
          </a:xfrm>
          <a:prstGeom prst="chevron">
            <a:avLst/>
          </a:prstGeom>
          <a:solidFill>
            <a:srgbClr val="50944E"/>
          </a:solidFill>
          <a:ln>
            <a:solidFill>
              <a:srgbClr val="50944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2200" b="1">
                <a:solidFill>
                  <a:srgbClr val="FFFFFF"/>
                </a:solidFill>
              </a:rPr>
              <a:t>2. RECUSE</a:t>
            </a:r>
          </a:p>
        </p:txBody>
      </p:sp>
      <p:sp>
        <p:nvSpPr>
          <p:cNvPr id="8" name="Chevron 7"/>
          <p:cNvSpPr/>
          <p:nvPr/>
        </p:nvSpPr>
        <p:spPr>
          <a:xfrm>
            <a:off x="8046720" y="1828800"/>
            <a:ext cx="3474720" cy="914400"/>
          </a:xfrm>
          <a:prstGeom prst="chevron">
            <a:avLst/>
          </a:prstGeom>
          <a:solidFill>
            <a:srgbClr val="E69138"/>
          </a:solidFill>
          <a:ln>
            <a:solidFill>
              <a:srgbClr val="E6913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2200" b="1">
                <a:solidFill>
                  <a:srgbClr val="FFFFFF"/>
                </a:solidFill>
              </a:rPr>
              <a:t>3. DOCUMENT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594360" y="3063240"/>
            <a:ext cx="3611880" cy="1508760"/>
          </a:xfrm>
          <a:prstGeom prst="roundRect">
            <a:avLst/>
          </a:prstGeom>
          <a:solidFill>
            <a:srgbClr val="DDEBF7"/>
          </a:solidFill>
          <a:ln>
            <a:solidFill>
              <a:srgbClr val="18396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spcAft>
                <a:spcPts val="600"/>
              </a:spcAft>
            </a:pPr>
            <a:r>
              <a:rPr sz="1800" b="1">
                <a:solidFill>
                  <a:srgbClr val="183963"/>
                </a:solidFill>
              </a:rPr>
              <a:t>Say it clearly</a:t>
            </a:r>
          </a:p>
          <a:p>
            <a:pPr>
              <a:defRPr sz="1600">
                <a:solidFill>
                  <a:srgbClr val="282828"/>
                </a:solidFill>
              </a:defRPr>
            </a:pPr>
            <a:r>
              <a:t>“I want to disclose a potential conflict because I represent/work for ____.”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297680" y="3063240"/>
            <a:ext cx="3611880" cy="1508760"/>
          </a:xfrm>
          <a:prstGeom prst="roundRect">
            <a:avLst/>
          </a:prstGeom>
          <a:solidFill>
            <a:srgbClr val="E2EFDA"/>
          </a:solidFill>
          <a:ln>
            <a:solidFill>
              <a:srgbClr val="18396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spcAft>
                <a:spcPts val="600"/>
              </a:spcAft>
            </a:pPr>
            <a:r>
              <a:rPr sz="1800" b="1" dirty="0">
                <a:solidFill>
                  <a:srgbClr val="183963"/>
                </a:solidFill>
              </a:rPr>
              <a:t>Step out of the item</a:t>
            </a:r>
          </a:p>
          <a:p>
            <a:pPr>
              <a:defRPr sz="1600">
                <a:solidFill>
                  <a:srgbClr val="282828"/>
                </a:solidFill>
              </a:defRPr>
            </a:pPr>
            <a:r>
              <a:rPr dirty="0"/>
              <a:t>Do not vote on it. Recusal protects you and the CoC.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8001000" y="3063240"/>
            <a:ext cx="3611880" cy="1508760"/>
          </a:xfrm>
          <a:prstGeom prst="roundRect">
            <a:avLst/>
          </a:prstGeom>
          <a:solidFill>
            <a:srgbClr val="F2F2F2"/>
          </a:solidFill>
          <a:ln>
            <a:solidFill>
              <a:srgbClr val="18396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spcAft>
                <a:spcPts val="600"/>
              </a:spcAft>
            </a:pPr>
            <a:r>
              <a:rPr sz="1800" b="1">
                <a:solidFill>
                  <a:srgbClr val="183963"/>
                </a:solidFill>
              </a:rPr>
              <a:t>Put it in the minutes</a:t>
            </a:r>
          </a:p>
          <a:p>
            <a:pPr>
              <a:defRPr sz="1600">
                <a:solidFill>
                  <a:srgbClr val="282828"/>
                </a:solidFill>
              </a:defRPr>
            </a:pPr>
            <a:r>
              <a:t>Record who recused, from which item, and the final outcome of the motion or decision.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914400" y="4983480"/>
            <a:ext cx="10332720" cy="685800"/>
          </a:xfrm>
          <a:prstGeom prst="roundRect">
            <a:avLst/>
          </a:prstGeom>
          <a:solidFill>
            <a:srgbClr val="F7F7F7"/>
          </a:solidFill>
          <a:ln>
            <a:solidFill>
              <a:srgbClr val="18396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2000" b="1" dirty="0">
                <a:solidFill>
                  <a:srgbClr val="C00000"/>
                </a:solidFill>
              </a:rPr>
              <a:t>When in doubt, disclose</a:t>
            </a:r>
            <a:r>
              <a:rPr lang="en-US" sz="2000" b="1" dirty="0">
                <a:solidFill>
                  <a:srgbClr val="C00000"/>
                </a:solidFill>
              </a:rPr>
              <a:t>!</a:t>
            </a:r>
            <a:r>
              <a:rPr sz="2000" b="1" dirty="0">
                <a:solidFill>
                  <a:srgbClr val="C00000"/>
                </a:solidFill>
              </a:rPr>
              <a:t> A perceived conflict can still damage trust.</a:t>
            </a:r>
          </a:p>
        </p:txBody>
      </p:sp>
      <p:sp>
        <p:nvSpPr>
          <p:cNvPr id="14" name="Slide Number Placeholder 13">
            <a:extLst>
              <a:ext uri="{FF2B5EF4-FFF2-40B4-BE49-F238E27FC236}">
                <a16:creationId xmlns:a16="http://schemas.microsoft.com/office/drawing/2014/main" id="{B3D8C8E0-80E9-5789-AD9E-7E09454405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5E743-0AF9-41E5-B0D4-2E119FF920DC}" type="slidenum">
              <a:rPr lang="en-US" smtClean="0"/>
              <a:t>4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850392"/>
          </a:xfrm>
          <a:prstGeom prst="rect">
            <a:avLst/>
          </a:prstGeom>
          <a:solidFill>
            <a:srgbClr val="183963"/>
          </a:solidFill>
          <a:ln>
            <a:solidFill>
              <a:srgbClr val="18396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6601968"/>
            <a:ext cx="12191695" cy="256032"/>
          </a:xfrm>
          <a:prstGeom prst="rect">
            <a:avLst/>
          </a:prstGeom>
          <a:solidFill>
            <a:srgbClr val="183963"/>
          </a:solidFill>
          <a:ln>
            <a:solidFill>
              <a:srgbClr val="18396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351519" y="196071"/>
            <a:ext cx="1024127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2800" b="1">
                <a:solidFill>
                  <a:srgbClr val="FFFFFF"/>
                </a:solidFill>
              </a:rPr>
              <a:t>Common Steering situations that require extra care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502920" y="1463040"/>
            <a:ext cx="3383280" cy="2194560"/>
          </a:xfrm>
          <a:prstGeom prst="roundRect">
            <a:avLst/>
          </a:prstGeom>
          <a:solidFill>
            <a:srgbClr val="DDEBF7"/>
          </a:solidFill>
          <a:ln>
            <a:solidFill>
              <a:srgbClr val="18396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spcAft>
                <a:spcPts val="600"/>
              </a:spcAft>
            </a:pPr>
            <a:r>
              <a:rPr sz="1800" b="1">
                <a:solidFill>
                  <a:srgbClr val="183963"/>
                </a:solidFill>
              </a:rPr>
              <a:t>Funding-related item</a:t>
            </a:r>
            <a:endParaRPr lang="en-US" sz="1800" b="1">
              <a:solidFill>
                <a:srgbClr val="183963"/>
              </a:solidFill>
            </a:endParaRPr>
          </a:p>
          <a:p>
            <a:pPr>
              <a:defRPr sz="1600">
                <a:solidFill>
                  <a:srgbClr val="282828"/>
                </a:solidFill>
              </a:defRPr>
            </a:pPr>
            <a:r>
              <a:t>Your agency </a:t>
            </a:r>
            <a:r>
              <a:rPr lang="en-US"/>
              <a:t>would financially </a:t>
            </a:r>
            <a:r>
              <a:t>benefit from a funding recommendation, ranking decision, or project approval.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4114800" y="1463040"/>
            <a:ext cx="3383280" cy="2194560"/>
          </a:xfrm>
          <a:prstGeom prst="roundRect">
            <a:avLst/>
          </a:prstGeom>
          <a:solidFill>
            <a:srgbClr val="E2EFDA"/>
          </a:solidFill>
          <a:ln>
            <a:solidFill>
              <a:srgbClr val="18396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spcAft>
                <a:spcPts val="600"/>
              </a:spcAft>
            </a:pPr>
            <a:r>
              <a:rPr sz="1800" b="1">
                <a:solidFill>
                  <a:srgbClr val="183963"/>
                </a:solidFill>
              </a:rPr>
              <a:t>Operational approval</a:t>
            </a:r>
          </a:p>
          <a:p>
            <a:pPr>
              <a:defRPr sz="1600">
                <a:solidFill>
                  <a:srgbClr val="282828"/>
                </a:solidFill>
              </a:defRPr>
            </a:pPr>
            <a:r>
              <a:t>Your agency could gain a CE site approval, HMIS access, an HMIS license, or another material advantage.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726679" y="1463040"/>
            <a:ext cx="3383280" cy="2194560"/>
          </a:xfrm>
          <a:prstGeom prst="roundRect">
            <a:avLst/>
          </a:prstGeom>
          <a:solidFill>
            <a:srgbClr val="F2F2F2"/>
          </a:solidFill>
          <a:ln>
            <a:solidFill>
              <a:srgbClr val="18396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spcAft>
                <a:spcPts val="600"/>
              </a:spcAft>
            </a:pPr>
            <a:r>
              <a:rPr sz="1800" b="1" dirty="0">
                <a:solidFill>
                  <a:srgbClr val="183963"/>
                </a:solidFill>
              </a:rPr>
              <a:t>Personal or close tie</a:t>
            </a:r>
          </a:p>
          <a:p>
            <a:pPr>
              <a:defRPr sz="1600">
                <a:solidFill>
                  <a:srgbClr val="282828"/>
                </a:solidFill>
              </a:defRPr>
            </a:pPr>
            <a:r>
              <a:rPr dirty="0"/>
              <a:t>You, a family member, or a close business partner could </a:t>
            </a:r>
            <a:r>
              <a:rPr lang="en-US" dirty="0"/>
              <a:t>personally </a:t>
            </a:r>
            <a:r>
              <a:rPr dirty="0"/>
              <a:t>benefit from the outcome of the item.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3193882" y="4069080"/>
            <a:ext cx="5804237" cy="2287270"/>
          </a:xfrm>
          <a:prstGeom prst="roundRect">
            <a:avLst/>
          </a:prstGeom>
          <a:solidFill>
            <a:srgbClr val="E2EFDA"/>
          </a:solidFill>
          <a:ln>
            <a:solidFill>
              <a:srgbClr val="18396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spcAft>
                <a:spcPts val="600"/>
              </a:spcAft>
            </a:pPr>
            <a:r>
              <a:rPr sz="1800" b="1" dirty="0">
                <a:solidFill>
                  <a:srgbClr val="183963"/>
                </a:solidFill>
              </a:rPr>
              <a:t>What the Chair should do</a:t>
            </a:r>
          </a:p>
          <a:p>
            <a:pPr>
              <a:defRPr sz="1600">
                <a:solidFill>
                  <a:srgbClr val="282828"/>
                </a:solidFill>
              </a:defRPr>
            </a:pPr>
            <a:r>
              <a:rPr dirty="0"/>
              <a:t>1) Ask for disclosures.  </a:t>
            </a:r>
            <a:endParaRPr lang="en-US" dirty="0"/>
          </a:p>
          <a:p>
            <a:pPr>
              <a:defRPr sz="1600">
                <a:solidFill>
                  <a:srgbClr val="282828"/>
                </a:solidFill>
              </a:defRPr>
            </a:pPr>
            <a:r>
              <a:rPr dirty="0"/>
              <a:t>2) Confirm any recusals.  </a:t>
            </a:r>
            <a:endParaRPr lang="en-US" dirty="0"/>
          </a:p>
          <a:p>
            <a:pPr>
              <a:defRPr sz="1600">
                <a:solidFill>
                  <a:srgbClr val="282828"/>
                </a:solidFill>
              </a:defRPr>
            </a:pPr>
            <a:r>
              <a:rPr dirty="0"/>
              <a:t>3) Check quorum.  </a:t>
            </a:r>
            <a:endParaRPr lang="en-US" dirty="0"/>
          </a:p>
          <a:p>
            <a:pPr>
              <a:defRPr sz="1600">
                <a:solidFill>
                  <a:srgbClr val="282828"/>
                </a:solidFill>
              </a:defRPr>
            </a:pPr>
            <a:r>
              <a:rPr dirty="0"/>
              <a:t>4) Move to consensus or a formal vote.  </a:t>
            </a:r>
            <a:endParaRPr lang="en-US" dirty="0"/>
          </a:p>
          <a:p>
            <a:pPr>
              <a:defRPr sz="1600">
                <a:solidFill>
                  <a:srgbClr val="282828"/>
                </a:solidFill>
              </a:defRPr>
            </a:pPr>
            <a:r>
              <a:rPr dirty="0"/>
              <a:t>5) Make sure the minutes reflect the recusal and the outcome.</a:t>
            </a: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A797D8B1-17DD-7F3C-3AF9-9A04CF5EA4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5E743-0AF9-41E5-B0D4-2E119FF920DC}" type="slidenum">
              <a:rPr lang="en-US" smtClean="0"/>
              <a:t>5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822960"/>
          </a:xfrm>
          <a:prstGeom prst="rect">
            <a:avLst/>
          </a:prstGeom>
          <a:solidFill>
            <a:srgbClr val="183963"/>
          </a:solidFill>
          <a:ln>
            <a:solidFill>
              <a:srgbClr val="18396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6601968"/>
            <a:ext cx="12191695" cy="256032"/>
          </a:xfrm>
          <a:prstGeom prst="rect">
            <a:avLst/>
          </a:prstGeom>
          <a:solidFill>
            <a:srgbClr val="183963"/>
          </a:solidFill>
          <a:ln>
            <a:solidFill>
              <a:srgbClr val="18396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411480" y="174934"/>
            <a:ext cx="1003666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2800" b="1" dirty="0">
                <a:solidFill>
                  <a:srgbClr val="FFFFFF"/>
                </a:solidFill>
              </a:rPr>
              <a:t>RNCoC light parliamentary procedure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960120"/>
            <a:ext cx="6923306" cy="40011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 b="1" dirty="0">
                <a:solidFill>
                  <a:srgbClr val="183963"/>
                </a:solidFill>
              </a:rPr>
              <a:t>Consensus when possible; a formal motion when needed.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611599" y="1636776"/>
            <a:ext cx="5120640" cy="2926080"/>
          </a:xfrm>
          <a:prstGeom prst="roundRect">
            <a:avLst/>
          </a:prstGeom>
          <a:solidFill>
            <a:srgbClr val="E2EFDA"/>
          </a:solidFill>
          <a:ln>
            <a:solidFill>
              <a:srgbClr val="18396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spcAft>
                <a:spcPts val="600"/>
              </a:spcAft>
            </a:pPr>
            <a:r>
              <a:rPr sz="1800" b="1">
                <a:solidFill>
                  <a:srgbClr val="183963"/>
                </a:solidFill>
              </a:rPr>
              <a:t>Option A: Consensus</a:t>
            </a:r>
          </a:p>
          <a:p>
            <a:pPr>
              <a:defRPr sz="1600">
                <a:solidFill>
                  <a:srgbClr val="282828"/>
                </a:solidFill>
              </a:defRPr>
            </a:pPr>
            <a:r>
              <a:t>Use when there is general agreement and no member asks for a formal vote.</a:t>
            </a:r>
            <a:br/>
            <a:br/>
            <a:r>
              <a:t>Chair asks: “Any objections?”</a:t>
            </a:r>
            <a:br/>
            <a:r>
              <a:t>If none: “Hearing none, the decision is adopted.”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6355080" y="1630030"/>
            <a:ext cx="5120640" cy="2926080"/>
          </a:xfrm>
          <a:prstGeom prst="roundRect">
            <a:avLst/>
          </a:prstGeom>
          <a:solidFill>
            <a:srgbClr val="DDEBF7"/>
          </a:solidFill>
          <a:ln>
            <a:solidFill>
              <a:srgbClr val="18396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spcAft>
                <a:spcPts val="600"/>
              </a:spcAft>
            </a:pPr>
            <a:r>
              <a:rPr sz="1800" b="1">
                <a:solidFill>
                  <a:srgbClr val="183963"/>
                </a:solidFill>
              </a:rPr>
              <a:t>Option B: Formal action</a:t>
            </a:r>
          </a:p>
          <a:p>
            <a:pPr>
              <a:defRPr sz="1600">
                <a:solidFill>
                  <a:srgbClr val="282828"/>
                </a:solidFill>
              </a:defRPr>
            </a:pPr>
            <a:r>
              <a:t>1. A member makes a motion</a:t>
            </a:r>
            <a:br/>
            <a:r>
              <a:t>2. Another member seconds</a:t>
            </a:r>
            <a:br/>
            <a:r>
              <a:t>3. Chair restates the motion</a:t>
            </a:r>
            <a:br/>
            <a:r>
              <a:t>4. Discussion opens</a:t>
            </a:r>
            <a:br/>
            <a:r>
              <a:t>5. Chair calls for the vote</a:t>
            </a:r>
            <a:br/>
            <a:r>
              <a:t>6. Result is announced and recorded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2102385" y="5166360"/>
            <a:ext cx="7987230" cy="868680"/>
          </a:xfrm>
          <a:prstGeom prst="roundRect">
            <a:avLst/>
          </a:prstGeom>
          <a:solidFill>
            <a:srgbClr val="F2F2F2"/>
          </a:solidFill>
          <a:ln>
            <a:solidFill>
              <a:srgbClr val="18396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900" b="0" dirty="0">
                <a:solidFill>
                  <a:srgbClr val="282828"/>
                </a:solidFill>
              </a:rPr>
              <a:t>Voting methods may include voice vote, show of hands, roll call, or electronic ballot, as appropriate.</a:t>
            </a: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8749FA6F-BFD8-130C-BEB6-7B74A68841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5E743-0AF9-41E5-B0D4-2E119FF920DC}" type="slidenum">
              <a:rPr lang="en-US" smtClean="0"/>
              <a:t>6</a:t>
            </a:fld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F00D90-B27A-F008-2B51-E4BD1DF422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2EC27D7A-0AD4-AD94-F1D2-3C6DAA135D00}"/>
              </a:ext>
            </a:extLst>
          </p:cNvPr>
          <p:cNvSpPr/>
          <p:nvPr/>
        </p:nvSpPr>
        <p:spPr>
          <a:xfrm>
            <a:off x="0" y="0"/>
            <a:ext cx="12191695" cy="822960"/>
          </a:xfrm>
          <a:prstGeom prst="rect">
            <a:avLst/>
          </a:prstGeom>
          <a:solidFill>
            <a:srgbClr val="183963"/>
          </a:solidFill>
          <a:ln>
            <a:solidFill>
              <a:srgbClr val="18396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0B9B028-CBD6-01BE-CDF6-8F4F767ECF5E}"/>
              </a:ext>
            </a:extLst>
          </p:cNvPr>
          <p:cNvSpPr/>
          <p:nvPr/>
        </p:nvSpPr>
        <p:spPr>
          <a:xfrm>
            <a:off x="0" y="6601968"/>
            <a:ext cx="12191695" cy="256032"/>
          </a:xfrm>
          <a:prstGeom prst="rect">
            <a:avLst/>
          </a:prstGeom>
          <a:solidFill>
            <a:srgbClr val="183963"/>
          </a:solidFill>
          <a:ln>
            <a:solidFill>
              <a:srgbClr val="18396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B25AB90-FBDD-9242-F426-A670B3E8758E}"/>
              </a:ext>
            </a:extLst>
          </p:cNvPr>
          <p:cNvSpPr txBox="1"/>
          <p:nvPr/>
        </p:nvSpPr>
        <p:spPr>
          <a:xfrm>
            <a:off x="411480" y="174934"/>
            <a:ext cx="1003666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rgbClr val="FFFFFF"/>
                </a:solidFill>
              </a:rPr>
              <a:t>Items that call for a formal vote</a:t>
            </a:r>
            <a:endParaRPr sz="2800" b="1" dirty="0">
              <a:solidFill>
                <a:srgbClr val="FFFFFF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E30AE03-8157-8FE1-2454-1D062381FF7F}"/>
              </a:ext>
            </a:extLst>
          </p:cNvPr>
          <p:cNvSpPr txBox="1"/>
          <p:nvPr/>
        </p:nvSpPr>
        <p:spPr>
          <a:xfrm>
            <a:off x="548640" y="960120"/>
            <a:ext cx="7384009" cy="40011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en-US" sz="2000" b="1" dirty="0">
                <a:solidFill>
                  <a:srgbClr val="183963"/>
                </a:solidFill>
              </a:rPr>
              <a:t>A Steering Committee formal vote is required for the following:</a:t>
            </a:r>
            <a:endParaRPr sz="2000" b="1" dirty="0">
              <a:solidFill>
                <a:srgbClr val="183963"/>
              </a:solidFill>
            </a:endParaRPr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FF83E705-1EDC-D560-01F0-4140ABD80D0A}"/>
              </a:ext>
            </a:extLst>
          </p:cNvPr>
          <p:cNvSpPr/>
          <p:nvPr/>
        </p:nvSpPr>
        <p:spPr>
          <a:xfrm>
            <a:off x="411480" y="1543173"/>
            <a:ext cx="7256260" cy="4933064"/>
          </a:xfrm>
          <a:prstGeom prst="roundRect">
            <a:avLst/>
          </a:prstGeom>
          <a:solidFill>
            <a:srgbClr val="E2EFDA"/>
          </a:solidFill>
          <a:ln>
            <a:solidFill>
              <a:srgbClr val="18396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Adoption or revision of the strategic plan and annual goals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Election of Steering Committee Co-Chairs and new members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Approval of the Rating and Ranking process for project applications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Approval of the final CoC project applications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Amendments to the RNCoC Governance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Approval of Coordinated Entry Sites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Approval of Agency HMIS access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Approval of CoC-funded HMIS License allocation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Significant changes to RNCoC policies, procedures, or processes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Recommendations for addressing formal complaints or grievances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Removal or disciplinary action of Steering Committee members or grantees (as needed)</a:t>
            </a:r>
          </a:p>
          <a:p>
            <a:pPr algn="ctr">
              <a:spcAft>
                <a:spcPts val="600"/>
              </a:spcAft>
            </a:pPr>
            <a:endParaRPr sz="1800" b="1" dirty="0">
              <a:solidFill>
                <a:srgbClr val="183963"/>
              </a:solidFill>
            </a:endParaRPr>
          </a:p>
        </p:txBody>
      </p:sp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7CD22485-A118-8792-C15C-DCE5F6E57256}"/>
              </a:ext>
            </a:extLst>
          </p:cNvPr>
          <p:cNvSpPr/>
          <p:nvPr/>
        </p:nvSpPr>
        <p:spPr>
          <a:xfrm>
            <a:off x="7932649" y="1862080"/>
            <a:ext cx="3935754" cy="3303543"/>
          </a:xfrm>
          <a:prstGeom prst="roundRect">
            <a:avLst/>
          </a:prstGeom>
          <a:solidFill>
            <a:srgbClr val="DDEBF7"/>
          </a:solidFill>
          <a:ln>
            <a:solidFill>
              <a:srgbClr val="18396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spcAft>
                <a:spcPts val="600"/>
              </a:spcAft>
            </a:pPr>
            <a:r>
              <a:rPr lang="en-US" sz="1800" b="1" dirty="0">
                <a:solidFill>
                  <a:srgbClr val="183963"/>
                </a:solidFill>
              </a:rPr>
              <a:t>Steering Committee vote required until the BOARD is in </a:t>
            </a:r>
            <a:r>
              <a:rPr lang="en-US" b="1" dirty="0">
                <a:solidFill>
                  <a:srgbClr val="183963"/>
                </a:solidFill>
              </a:rPr>
              <a:t>place:</a:t>
            </a:r>
            <a:endParaRPr b="1" dirty="0">
              <a:solidFill>
                <a:srgbClr val="183963"/>
              </a:solidFill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dirty="0">
                <a:solidFill>
                  <a:schemeClr val="tx1"/>
                </a:solidFill>
              </a:rPr>
              <a:t>Approval of the annual budget, significant financial commitments, or changes to funding allocations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>
                <a:solidFill>
                  <a:schemeClr val="tx1"/>
                </a:solidFill>
              </a:rPr>
              <a:t>Implementation of System-wide initiatives and strategic efforts </a:t>
            </a:r>
            <a:r>
              <a:rPr lang="en-US" dirty="0"/>
              <a:t> </a:t>
            </a:r>
          </a:p>
          <a:p>
            <a:pPr>
              <a:defRPr sz="1600">
                <a:solidFill>
                  <a:srgbClr val="282828"/>
                </a:solidFill>
              </a:defRPr>
            </a:pPr>
            <a:endParaRPr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26B414BC-242B-1890-A2F2-36A1C226F6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5E743-0AF9-41E5-B0D4-2E119FF920DC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79532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685800"/>
          </a:xfrm>
          <a:prstGeom prst="rect">
            <a:avLst/>
          </a:prstGeom>
          <a:solidFill>
            <a:srgbClr val="183963"/>
          </a:solidFill>
          <a:ln>
            <a:solidFill>
              <a:srgbClr val="18396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6601968"/>
            <a:ext cx="12191695" cy="256032"/>
          </a:xfrm>
          <a:prstGeom prst="rect">
            <a:avLst/>
          </a:prstGeom>
          <a:solidFill>
            <a:srgbClr val="183963"/>
          </a:solidFill>
          <a:ln>
            <a:solidFill>
              <a:srgbClr val="18396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411480" y="73152"/>
            <a:ext cx="4545860" cy="5232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800" b="1" dirty="0">
                <a:solidFill>
                  <a:srgbClr val="FFFFFF"/>
                </a:solidFill>
              </a:rPr>
              <a:t>Simple scripts you can use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594360" y="1188720"/>
            <a:ext cx="5394960" cy="1508760"/>
          </a:xfrm>
          <a:prstGeom prst="roundRect">
            <a:avLst/>
          </a:prstGeom>
          <a:solidFill>
            <a:srgbClr val="DDEBF7"/>
          </a:solidFill>
          <a:ln>
            <a:solidFill>
              <a:srgbClr val="18396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spcAft>
                <a:spcPts val="600"/>
              </a:spcAft>
            </a:pPr>
            <a:r>
              <a:rPr sz="1800" b="1">
                <a:solidFill>
                  <a:srgbClr val="183963"/>
                </a:solidFill>
              </a:rPr>
              <a:t>Disclosure script</a:t>
            </a:r>
          </a:p>
          <a:p>
            <a:pPr>
              <a:defRPr sz="1600">
                <a:solidFill>
                  <a:srgbClr val="282828"/>
                </a:solidFill>
              </a:defRPr>
            </a:pPr>
            <a:r>
              <a:t>“For transparency, I want to disclose a potential conflict because I work for/represent ____. I will recuse myself from this item.”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6172200" y="1188720"/>
            <a:ext cx="5394960" cy="1508760"/>
          </a:xfrm>
          <a:prstGeom prst="roundRect">
            <a:avLst/>
          </a:prstGeom>
          <a:solidFill>
            <a:srgbClr val="E2EFDA"/>
          </a:solidFill>
          <a:ln>
            <a:solidFill>
              <a:srgbClr val="18396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spcAft>
                <a:spcPts val="600"/>
              </a:spcAft>
            </a:pPr>
            <a:r>
              <a:rPr sz="1800" b="1" dirty="0">
                <a:solidFill>
                  <a:srgbClr val="183963"/>
                </a:solidFill>
              </a:rPr>
              <a:t>Chair script</a:t>
            </a:r>
          </a:p>
          <a:p>
            <a:pPr>
              <a:defRPr sz="1600">
                <a:solidFill>
                  <a:srgbClr val="282828"/>
                </a:solidFill>
              </a:defRPr>
            </a:pPr>
            <a:r>
              <a:rPr dirty="0"/>
              <a:t>“Before we </a:t>
            </a:r>
            <a:r>
              <a:rPr lang="en-US" dirty="0"/>
              <a:t>vote on</a:t>
            </a:r>
            <a:r>
              <a:rPr dirty="0"/>
              <a:t> this item, are there any conflicts to disclose?”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594360" y="3063240"/>
            <a:ext cx="5394960" cy="1508760"/>
          </a:xfrm>
          <a:prstGeom prst="roundRect">
            <a:avLst/>
          </a:prstGeom>
          <a:solidFill>
            <a:srgbClr val="F2F2F2"/>
          </a:solidFill>
          <a:ln>
            <a:solidFill>
              <a:srgbClr val="18396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spcAft>
                <a:spcPts val="600"/>
              </a:spcAft>
            </a:pPr>
            <a:r>
              <a:rPr sz="1800" b="1">
                <a:solidFill>
                  <a:srgbClr val="183963"/>
                </a:solidFill>
              </a:rPr>
              <a:t>Motion script</a:t>
            </a:r>
          </a:p>
          <a:p>
            <a:pPr>
              <a:defRPr sz="1600">
                <a:solidFill>
                  <a:srgbClr val="282828"/>
                </a:solidFill>
              </a:defRPr>
            </a:pPr>
            <a:r>
              <a:t>“Is there a motion?”  →  “I move that…”  →  “Is there a second?”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172200" y="3063240"/>
            <a:ext cx="5394960" cy="1508760"/>
          </a:xfrm>
          <a:prstGeom prst="roundRect">
            <a:avLst/>
          </a:prstGeom>
          <a:solidFill>
            <a:srgbClr val="DDEBF7"/>
          </a:solidFill>
          <a:ln>
            <a:solidFill>
              <a:srgbClr val="18396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spcAft>
                <a:spcPts val="600"/>
              </a:spcAft>
            </a:pPr>
            <a:r>
              <a:rPr sz="1800" b="1" dirty="0">
                <a:solidFill>
                  <a:srgbClr val="183963"/>
                </a:solidFill>
              </a:rPr>
              <a:t>Minutes script</a:t>
            </a:r>
          </a:p>
          <a:p>
            <a:pPr>
              <a:defRPr sz="1600">
                <a:solidFill>
                  <a:srgbClr val="282828"/>
                </a:solidFill>
              </a:defRPr>
            </a:pPr>
            <a:r>
              <a:rPr dirty="0"/>
              <a:t>“Please note for the minutes that ____ recused from vot</a:t>
            </a:r>
            <a:r>
              <a:rPr lang="en-US" dirty="0"/>
              <a:t>ing</a:t>
            </a:r>
            <a:r>
              <a:rPr dirty="0"/>
              <a:t> on this item.”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868680" y="5074920"/>
            <a:ext cx="10469880" cy="548640"/>
          </a:xfrm>
          <a:prstGeom prst="roundRect">
            <a:avLst/>
          </a:prstGeom>
          <a:solidFill>
            <a:srgbClr val="183963"/>
          </a:solidFill>
          <a:ln>
            <a:solidFill>
              <a:srgbClr val="18396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2200" b="1">
                <a:solidFill>
                  <a:srgbClr val="FFFFFF"/>
                </a:solidFill>
              </a:rPr>
              <a:t>Key takeaway: Fair process is simple — Disclose, Recuse, Document.</a:t>
            </a: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8BA69D0A-6010-F07B-52C8-F32B4DB340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5E743-0AF9-41E5-B0D4-2E119FF920DC}" type="slidenum">
              <a:rPr lang="en-US" smtClean="0"/>
              <a:t>8</a:t>
            </a:fld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9764f6e5-4ca1-4148-811c-9770786aa812" xsi:nil="true"/>
    <lcf76f155ced4ddcb4097134ff3c332f xmlns="2bcc2e6a-6b5d-46a5-baa3-9d0e9aace4af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BA6ECD4D5021348821C2D87FFF60FD0" ma:contentTypeVersion="14" ma:contentTypeDescription="Create a new document." ma:contentTypeScope="" ma:versionID="fa7760bd9715c4cbae337296bed6a655">
  <xsd:schema xmlns:xsd="http://www.w3.org/2001/XMLSchema" xmlns:xs="http://www.w3.org/2001/XMLSchema" xmlns:p="http://schemas.microsoft.com/office/2006/metadata/properties" xmlns:ns2="2bcc2e6a-6b5d-46a5-baa3-9d0e9aace4af" xmlns:ns3="9764f6e5-4ca1-4148-811c-9770786aa812" targetNamespace="http://schemas.microsoft.com/office/2006/metadata/properties" ma:root="true" ma:fieldsID="6359980ae82e719106846823f13d7500" ns2:_="" ns3:_="">
    <xsd:import namespace="2bcc2e6a-6b5d-46a5-baa3-9d0e9aace4af"/>
    <xsd:import namespace="9764f6e5-4ca1-4148-811c-9770786aa81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bcc2e6a-6b5d-46a5-baa3-9d0e9aace4a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Image Tags" ma:readOnly="false" ma:fieldId="{5cf76f15-5ced-4ddc-b409-7134ff3c332f}" ma:taxonomyMulti="true" ma:sspId="d69d2df0-e371-46ef-802e-df3076d28ee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9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64f6e5-4ca1-4148-811c-9770786aa812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5" nillable="true" ma:displayName="Taxonomy Catch All Column" ma:hidden="true" ma:list="{a3f6416f-10b3-48ce-a61d-45738dc6c853}" ma:internalName="TaxCatchAll" ma:showField="CatchAllData" ma:web="9764f6e5-4ca1-4148-811c-9770786aa81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83573D6-D66C-4A15-8385-B52417DB42B8}">
  <ds:schemaRefs>
    <ds:schemaRef ds:uri="http://schemas.microsoft.com/office/2006/metadata/properties"/>
    <ds:schemaRef ds:uri="http://schemas.microsoft.com/office/infopath/2007/PartnerControls"/>
    <ds:schemaRef ds:uri="9764f6e5-4ca1-4148-811c-9770786aa812"/>
    <ds:schemaRef ds:uri="2bcc2e6a-6b5d-46a5-baa3-9d0e9aace4af"/>
  </ds:schemaRefs>
</ds:datastoreItem>
</file>

<file path=customXml/itemProps2.xml><?xml version="1.0" encoding="utf-8"?>
<ds:datastoreItem xmlns:ds="http://schemas.openxmlformats.org/officeDocument/2006/customXml" ds:itemID="{6FEA3EE5-AF35-4DA7-AAB8-9B01DD9B960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5F5B951-577B-4FF1-A2EE-7C9BB71D0C7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bcc2e6a-6b5d-46a5-baa3-9d0e9aace4af"/>
    <ds:schemaRef ds:uri="9764f6e5-4ca1-4148-811c-9770786aa81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3971</TotalTime>
  <Words>1831</Words>
  <Application>Microsoft Office PowerPoint</Application>
  <PresentationFormat>Widescreen</PresentationFormat>
  <Paragraphs>145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Aptos</vt:lpstr>
      <vt:lpstr>Aptos Display</vt:lpstr>
      <vt:lpstr>Arial</vt:lpstr>
      <vt:lpstr>Calibri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MICHELE FULLER-HALLAUER</dc:creator>
  <cp:lastModifiedBy>Michele Fuller-Hallauer</cp:lastModifiedBy>
  <cp:revision>1</cp:revision>
  <dcterms:created xsi:type="dcterms:W3CDTF">2026-04-30T20:33:33Z</dcterms:created>
  <dcterms:modified xsi:type="dcterms:W3CDTF">2026-05-21T20:25:43Z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0x010100FBA6ECD4D5021348821C2D87FFF60FD0</vt:lpwstr>
  </property>
  <property fmtid="{D5CDD505-2E9C-101B-9397-08002B2CF9AE}" pid="3" name="MediaServiceImageTags">
    <vt:lpwstr/>
  </property>
</Properties>
</file>