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30"/>
  </p:notesMasterIdLst>
  <p:sldIdLst>
    <p:sldId id="256" r:id="rId5"/>
    <p:sldId id="258" r:id="rId6"/>
    <p:sldId id="261" r:id="rId7"/>
    <p:sldId id="260" r:id="rId8"/>
    <p:sldId id="262"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3"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2EB40-9EDB-4D53-8E07-A726849008E0}" v="36" dt="2026-01-12T05:29:02.0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2" autoAdjust="0"/>
    <p:restoredTop sz="94660"/>
  </p:normalViewPr>
  <p:slideViewPr>
    <p:cSldViewPr snapToGrid="0">
      <p:cViewPr>
        <p:scale>
          <a:sx n="103" d="100"/>
          <a:sy n="103" d="100"/>
        </p:scale>
        <p:origin x="88"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ta Osborne-Morris" userId="7e099e3a-21c7-447d-a82b-d62f463fd36e" providerId="ADAL" clId="{C5D421DC-1355-4F2D-9B75-2144288FD08D}"/>
    <pc:docChg chg="undo redo custSel addSld delSld modSld">
      <pc:chgData name="Danita Osborne-Morris" userId="7e099e3a-21c7-447d-a82b-d62f463fd36e" providerId="ADAL" clId="{C5D421DC-1355-4F2D-9B75-2144288FD08D}" dt="2026-01-12T05:31:02.196" v="2246" actId="20577"/>
      <pc:docMkLst>
        <pc:docMk/>
      </pc:docMkLst>
      <pc:sldChg chg="addSp delSp modSp mod">
        <pc:chgData name="Danita Osborne-Morris" userId="7e099e3a-21c7-447d-a82b-d62f463fd36e" providerId="ADAL" clId="{C5D421DC-1355-4F2D-9B75-2144288FD08D}" dt="2026-01-11T19:04:47.770" v="116" actId="478"/>
        <pc:sldMkLst>
          <pc:docMk/>
          <pc:sldMk cId="2720738439" sldId="256"/>
        </pc:sldMkLst>
        <pc:picChg chg="add del mod">
          <ac:chgData name="Danita Osborne-Morris" userId="7e099e3a-21c7-447d-a82b-d62f463fd36e" providerId="ADAL" clId="{C5D421DC-1355-4F2D-9B75-2144288FD08D}" dt="2026-01-11T18:44:59.367" v="88" actId="478"/>
          <ac:picMkLst>
            <pc:docMk/>
            <pc:sldMk cId="2720738439" sldId="256"/>
            <ac:picMk id="6" creationId="{E82AA067-5713-0195-C71F-0E7E4A99EAC0}"/>
          </ac:picMkLst>
        </pc:picChg>
        <pc:picChg chg="add del mod">
          <ac:chgData name="Danita Osborne-Morris" userId="7e099e3a-21c7-447d-a82b-d62f463fd36e" providerId="ADAL" clId="{C5D421DC-1355-4F2D-9B75-2144288FD08D}" dt="2026-01-11T18:47:28.494" v="93" actId="478"/>
          <ac:picMkLst>
            <pc:docMk/>
            <pc:sldMk cId="2720738439" sldId="256"/>
            <ac:picMk id="8" creationId="{C33CE1B7-5E05-C165-F3F2-308E301E684F}"/>
          </ac:picMkLst>
        </pc:picChg>
        <pc:picChg chg="add del mod">
          <ac:chgData name="Danita Osborne-Morris" userId="7e099e3a-21c7-447d-a82b-d62f463fd36e" providerId="ADAL" clId="{C5D421DC-1355-4F2D-9B75-2144288FD08D}" dt="2026-01-11T18:58:58.537" v="95" actId="478"/>
          <ac:picMkLst>
            <pc:docMk/>
            <pc:sldMk cId="2720738439" sldId="256"/>
            <ac:picMk id="12" creationId="{3C02D9A3-674A-FAA0-F449-6F85E2C8A555}"/>
          </ac:picMkLst>
        </pc:picChg>
        <pc:picChg chg="add del mod">
          <ac:chgData name="Danita Osborne-Morris" userId="7e099e3a-21c7-447d-a82b-d62f463fd36e" providerId="ADAL" clId="{C5D421DC-1355-4F2D-9B75-2144288FD08D}" dt="2026-01-11T18:59:29.909" v="97" actId="478"/>
          <ac:picMkLst>
            <pc:docMk/>
            <pc:sldMk cId="2720738439" sldId="256"/>
            <ac:picMk id="15" creationId="{368581B3-657A-BED3-CE2A-8D6FBEABDF71}"/>
          </ac:picMkLst>
        </pc:picChg>
        <pc:picChg chg="add mod">
          <ac:chgData name="Danita Osborne-Morris" userId="7e099e3a-21c7-447d-a82b-d62f463fd36e" providerId="ADAL" clId="{C5D421DC-1355-4F2D-9B75-2144288FD08D}" dt="2026-01-11T19:01:27.686" v="101" actId="1076"/>
          <ac:picMkLst>
            <pc:docMk/>
            <pc:sldMk cId="2720738439" sldId="256"/>
            <ac:picMk id="17" creationId="{631E2EF1-9129-7F1E-666E-B702F8C86C2B}"/>
          </ac:picMkLst>
        </pc:picChg>
        <pc:picChg chg="add mod">
          <ac:chgData name="Danita Osborne-Morris" userId="7e099e3a-21c7-447d-a82b-d62f463fd36e" providerId="ADAL" clId="{C5D421DC-1355-4F2D-9B75-2144288FD08D}" dt="2026-01-11T19:02:36.486" v="108" actId="1076"/>
          <ac:picMkLst>
            <pc:docMk/>
            <pc:sldMk cId="2720738439" sldId="256"/>
            <ac:picMk id="19" creationId="{37A73BDB-2252-F56F-C8A9-B4C48FAA76BA}"/>
          </ac:picMkLst>
        </pc:picChg>
        <pc:picChg chg="add del mod">
          <ac:chgData name="Danita Osborne-Morris" userId="7e099e3a-21c7-447d-a82b-d62f463fd36e" providerId="ADAL" clId="{C5D421DC-1355-4F2D-9B75-2144288FD08D}" dt="2026-01-11T19:03:28.613" v="110" actId="478"/>
          <ac:picMkLst>
            <pc:docMk/>
            <pc:sldMk cId="2720738439" sldId="256"/>
            <ac:picMk id="21" creationId="{64810A34-6F40-DA49-1ABE-A672ABA0A4A9}"/>
          </ac:picMkLst>
        </pc:picChg>
        <pc:picChg chg="add del mod">
          <ac:chgData name="Danita Osborne-Morris" userId="7e099e3a-21c7-447d-a82b-d62f463fd36e" providerId="ADAL" clId="{C5D421DC-1355-4F2D-9B75-2144288FD08D}" dt="2026-01-11T19:03:48.863" v="114" actId="478"/>
          <ac:picMkLst>
            <pc:docMk/>
            <pc:sldMk cId="2720738439" sldId="256"/>
            <ac:picMk id="23" creationId="{C6ABF6BD-DF79-5E58-847E-4520D5F1BB68}"/>
          </ac:picMkLst>
        </pc:picChg>
        <pc:picChg chg="add del mod">
          <ac:chgData name="Danita Osborne-Morris" userId="7e099e3a-21c7-447d-a82b-d62f463fd36e" providerId="ADAL" clId="{C5D421DC-1355-4F2D-9B75-2144288FD08D}" dt="2026-01-11T19:04:47.770" v="116" actId="478"/>
          <ac:picMkLst>
            <pc:docMk/>
            <pc:sldMk cId="2720738439" sldId="256"/>
            <ac:picMk id="25" creationId="{AB7EA2C3-AEF1-3F41-8521-FEFA4AAF9AA4}"/>
          </ac:picMkLst>
        </pc:picChg>
      </pc:sldChg>
      <pc:sldChg chg="modNotesTx">
        <pc:chgData name="Danita Osborne-Morris" userId="7e099e3a-21c7-447d-a82b-d62f463fd36e" providerId="ADAL" clId="{C5D421DC-1355-4F2D-9B75-2144288FD08D}" dt="2026-01-11T19:38:13.268" v="167" actId="6549"/>
        <pc:sldMkLst>
          <pc:docMk/>
          <pc:sldMk cId="0" sldId="261"/>
        </pc:sldMkLst>
      </pc:sldChg>
      <pc:sldChg chg="modSp mod">
        <pc:chgData name="Danita Osborne-Morris" userId="7e099e3a-21c7-447d-a82b-d62f463fd36e" providerId="ADAL" clId="{C5D421DC-1355-4F2D-9B75-2144288FD08D}" dt="2026-01-12T04:24:34.197" v="645" actId="120"/>
        <pc:sldMkLst>
          <pc:docMk/>
          <pc:sldMk cId="0" sldId="262"/>
        </pc:sldMkLst>
        <pc:spChg chg="mod">
          <ac:chgData name="Danita Osborne-Morris" userId="7e099e3a-21c7-447d-a82b-d62f463fd36e" providerId="ADAL" clId="{C5D421DC-1355-4F2D-9B75-2144288FD08D}" dt="2026-01-12T04:24:34.197" v="645" actId="120"/>
          <ac:spMkLst>
            <pc:docMk/>
            <pc:sldMk cId="0" sldId="262"/>
            <ac:spMk id="12" creationId="{00000000-0000-0000-0000-000000000000}"/>
          </ac:spMkLst>
        </pc:spChg>
        <pc:spChg chg="mod">
          <ac:chgData name="Danita Osborne-Morris" userId="7e099e3a-21c7-447d-a82b-d62f463fd36e" providerId="ADAL" clId="{C5D421DC-1355-4F2D-9B75-2144288FD08D}" dt="2026-01-10T16:30:00.370" v="37" actId="20577"/>
          <ac:spMkLst>
            <pc:docMk/>
            <pc:sldMk cId="0" sldId="262"/>
            <ac:spMk id="15" creationId="{00000000-0000-0000-0000-000000000000}"/>
          </ac:spMkLst>
        </pc:spChg>
      </pc:sldChg>
      <pc:sldChg chg="modSp del mod">
        <pc:chgData name="Danita Osborne-Morris" userId="7e099e3a-21c7-447d-a82b-d62f463fd36e" providerId="ADAL" clId="{C5D421DC-1355-4F2D-9B75-2144288FD08D}" dt="2026-01-12T04:29:06.011" v="646" actId="47"/>
        <pc:sldMkLst>
          <pc:docMk/>
          <pc:sldMk cId="0" sldId="263"/>
        </pc:sldMkLst>
        <pc:spChg chg="mod">
          <ac:chgData name="Danita Osborne-Morris" userId="7e099e3a-21c7-447d-a82b-d62f463fd36e" providerId="ADAL" clId="{C5D421DC-1355-4F2D-9B75-2144288FD08D}" dt="2026-01-11T19:34:29.460" v="164" actId="20577"/>
          <ac:spMkLst>
            <pc:docMk/>
            <pc:sldMk cId="0" sldId="263"/>
            <ac:spMk id="28" creationId="{00000000-0000-0000-0000-000000000000}"/>
          </ac:spMkLst>
        </pc:spChg>
      </pc:sldChg>
      <pc:sldChg chg="addSp modSp mod">
        <pc:chgData name="Danita Osborne-Morris" userId="7e099e3a-21c7-447d-a82b-d62f463fd36e" providerId="ADAL" clId="{C5D421DC-1355-4F2D-9B75-2144288FD08D}" dt="2026-01-12T01:32:50.397" v="636" actId="5793"/>
        <pc:sldMkLst>
          <pc:docMk/>
          <pc:sldMk cId="0" sldId="264"/>
        </pc:sldMkLst>
        <pc:spChg chg="mod">
          <ac:chgData name="Danita Osborne-Morris" userId="7e099e3a-21c7-447d-a82b-d62f463fd36e" providerId="ADAL" clId="{C5D421DC-1355-4F2D-9B75-2144288FD08D}" dt="2026-01-12T01:28:17.533" v="176" actId="20577"/>
          <ac:spMkLst>
            <pc:docMk/>
            <pc:sldMk cId="0" sldId="264"/>
            <ac:spMk id="3" creationId="{00000000-0000-0000-0000-000000000000}"/>
          </ac:spMkLst>
        </pc:spChg>
        <pc:spChg chg="mod">
          <ac:chgData name="Danita Osborne-Morris" userId="7e099e3a-21c7-447d-a82b-d62f463fd36e" providerId="ADAL" clId="{C5D421DC-1355-4F2D-9B75-2144288FD08D}" dt="2026-01-12T01:30:18.404" v="521" actId="20577"/>
          <ac:spMkLst>
            <pc:docMk/>
            <pc:sldMk cId="0" sldId="264"/>
            <ac:spMk id="7" creationId="{00000000-0000-0000-0000-000000000000}"/>
          </ac:spMkLst>
        </pc:spChg>
        <pc:spChg chg="mod">
          <ac:chgData name="Danita Osborne-Morris" userId="7e099e3a-21c7-447d-a82b-d62f463fd36e" providerId="ADAL" clId="{C5D421DC-1355-4F2D-9B75-2144288FD08D}" dt="2026-01-12T01:30:11.085" v="515" actId="20577"/>
          <ac:spMkLst>
            <pc:docMk/>
            <pc:sldMk cId="0" sldId="264"/>
            <ac:spMk id="8" creationId="{00000000-0000-0000-0000-000000000000}"/>
          </ac:spMkLst>
        </pc:spChg>
        <pc:spChg chg="mod">
          <ac:chgData name="Danita Osborne-Morris" userId="7e099e3a-21c7-447d-a82b-d62f463fd36e" providerId="ADAL" clId="{C5D421DC-1355-4F2D-9B75-2144288FD08D}" dt="2026-01-12T01:32:50.397" v="636" actId="5793"/>
          <ac:spMkLst>
            <pc:docMk/>
            <pc:sldMk cId="0" sldId="264"/>
            <ac:spMk id="9" creationId="{00000000-0000-0000-0000-000000000000}"/>
          </ac:spMkLst>
        </pc:spChg>
        <pc:spChg chg="add">
          <ac:chgData name="Danita Osborne-Morris" userId="7e099e3a-21c7-447d-a82b-d62f463fd36e" providerId="ADAL" clId="{C5D421DC-1355-4F2D-9B75-2144288FD08D}" dt="2026-01-12T01:31:45.713" v="522"/>
          <ac:spMkLst>
            <pc:docMk/>
            <pc:sldMk cId="0" sldId="264"/>
            <ac:spMk id="11" creationId="{282A9D19-274D-B15B-5EDF-CEE9E5E12EBB}"/>
          </ac:spMkLst>
        </pc:spChg>
        <pc:spChg chg="add mod">
          <ac:chgData name="Danita Osborne-Morris" userId="7e099e3a-21c7-447d-a82b-d62f463fd36e" providerId="ADAL" clId="{C5D421DC-1355-4F2D-9B75-2144288FD08D}" dt="2026-01-12T01:32:15.209" v="557" actId="20577"/>
          <ac:spMkLst>
            <pc:docMk/>
            <pc:sldMk cId="0" sldId="264"/>
            <ac:spMk id="12" creationId="{84E04CFD-B8A6-50C2-D20A-3FBD71910102}"/>
          </ac:spMkLst>
        </pc:spChg>
      </pc:sldChg>
      <pc:sldChg chg="modSp mod">
        <pc:chgData name="Danita Osborne-Morris" userId="7e099e3a-21c7-447d-a82b-d62f463fd36e" providerId="ADAL" clId="{C5D421DC-1355-4F2D-9B75-2144288FD08D}" dt="2026-01-11T19:05:35.980" v="136" actId="20577"/>
        <pc:sldMkLst>
          <pc:docMk/>
          <pc:sldMk cId="0" sldId="268"/>
        </pc:sldMkLst>
        <pc:spChg chg="mod">
          <ac:chgData name="Danita Osborne-Morris" userId="7e099e3a-21c7-447d-a82b-d62f463fd36e" providerId="ADAL" clId="{C5D421DC-1355-4F2D-9B75-2144288FD08D}" dt="2026-01-11T19:05:28.757" v="117" actId="1076"/>
          <ac:spMkLst>
            <pc:docMk/>
            <pc:sldMk cId="0" sldId="268"/>
            <ac:spMk id="2" creationId="{00000000-0000-0000-0000-000000000000}"/>
          </ac:spMkLst>
        </pc:spChg>
        <pc:spChg chg="mod">
          <ac:chgData name="Danita Osborne-Morris" userId="7e099e3a-21c7-447d-a82b-d62f463fd36e" providerId="ADAL" clId="{C5D421DC-1355-4F2D-9B75-2144288FD08D}" dt="2026-01-11T19:05:35.980" v="136" actId="20577"/>
          <ac:spMkLst>
            <pc:docMk/>
            <pc:sldMk cId="0" sldId="268"/>
            <ac:spMk id="3" creationId="{00000000-0000-0000-0000-000000000000}"/>
          </ac:spMkLst>
        </pc:spChg>
        <pc:spChg chg="mod">
          <ac:chgData name="Danita Osborne-Morris" userId="7e099e3a-21c7-447d-a82b-d62f463fd36e" providerId="ADAL" clId="{C5D421DC-1355-4F2D-9B75-2144288FD08D}" dt="2026-01-10T17:01:23.792" v="61" actId="1076"/>
          <ac:spMkLst>
            <pc:docMk/>
            <pc:sldMk cId="0" sldId="268"/>
            <ac:spMk id="10" creationId="{00000000-0000-0000-0000-000000000000}"/>
          </ac:spMkLst>
        </pc:spChg>
        <pc:spChg chg="mod">
          <ac:chgData name="Danita Osborne-Morris" userId="7e099e3a-21c7-447d-a82b-d62f463fd36e" providerId="ADAL" clId="{C5D421DC-1355-4F2D-9B75-2144288FD08D}" dt="2026-01-10T17:01:29.385" v="62" actId="207"/>
          <ac:spMkLst>
            <pc:docMk/>
            <pc:sldMk cId="0" sldId="268"/>
            <ac:spMk id="11" creationId="{00000000-0000-0000-0000-000000000000}"/>
          </ac:spMkLst>
        </pc:spChg>
      </pc:sldChg>
      <pc:sldChg chg="addSp delSp modSp mod">
        <pc:chgData name="Danita Osborne-Morris" userId="7e099e3a-21c7-447d-a82b-d62f463fd36e" providerId="ADAL" clId="{C5D421DC-1355-4F2D-9B75-2144288FD08D}" dt="2026-01-12T05:31:02.196" v="2246" actId="20577"/>
        <pc:sldMkLst>
          <pc:docMk/>
          <pc:sldMk cId="0" sldId="276"/>
        </pc:sldMkLst>
        <pc:spChg chg="mod">
          <ac:chgData name="Danita Osborne-Morris" userId="7e099e3a-21c7-447d-a82b-d62f463fd36e" providerId="ADAL" clId="{C5D421DC-1355-4F2D-9B75-2144288FD08D}" dt="2026-01-12T05:01:50.384" v="1563" actId="20577"/>
          <ac:spMkLst>
            <pc:docMk/>
            <pc:sldMk cId="0" sldId="276"/>
            <ac:spMk id="3" creationId="{00000000-0000-0000-0000-000000000000}"/>
          </ac:spMkLst>
        </pc:spChg>
        <pc:spChg chg="mod">
          <ac:chgData name="Danita Osborne-Morris" userId="7e099e3a-21c7-447d-a82b-d62f463fd36e" providerId="ADAL" clId="{C5D421DC-1355-4F2D-9B75-2144288FD08D}" dt="2026-01-12T05:02:58.446" v="1565" actId="1076"/>
          <ac:spMkLst>
            <pc:docMk/>
            <pc:sldMk cId="0" sldId="276"/>
            <ac:spMk id="7" creationId="{00000000-0000-0000-0000-000000000000}"/>
          </ac:spMkLst>
        </pc:spChg>
        <pc:spChg chg="mod">
          <ac:chgData name="Danita Osborne-Morris" userId="7e099e3a-21c7-447d-a82b-d62f463fd36e" providerId="ADAL" clId="{C5D421DC-1355-4F2D-9B75-2144288FD08D}" dt="2026-01-12T05:31:02.196" v="2246" actId="20577"/>
          <ac:spMkLst>
            <pc:docMk/>
            <pc:sldMk cId="0" sldId="276"/>
            <ac:spMk id="9" creationId="{00000000-0000-0000-0000-000000000000}"/>
          </ac:spMkLst>
        </pc:spChg>
        <pc:spChg chg="mod">
          <ac:chgData name="Danita Osborne-Morris" userId="7e099e3a-21c7-447d-a82b-d62f463fd36e" providerId="ADAL" clId="{C5D421DC-1355-4F2D-9B75-2144288FD08D}" dt="2026-01-12T05:28:04.352" v="2198" actId="14100"/>
          <ac:spMkLst>
            <pc:docMk/>
            <pc:sldMk cId="0" sldId="276"/>
            <ac:spMk id="10" creationId="{00000000-0000-0000-0000-000000000000}"/>
          </ac:spMkLst>
        </pc:spChg>
        <pc:spChg chg="del mod">
          <ac:chgData name="Danita Osborne-Morris" userId="7e099e3a-21c7-447d-a82b-d62f463fd36e" providerId="ADAL" clId="{C5D421DC-1355-4F2D-9B75-2144288FD08D}" dt="2026-01-12T05:23:33.772" v="2184" actId="478"/>
          <ac:spMkLst>
            <pc:docMk/>
            <pc:sldMk cId="0" sldId="276"/>
            <ac:spMk id="11" creationId="{00000000-0000-0000-0000-000000000000}"/>
          </ac:spMkLst>
        </pc:spChg>
        <pc:picChg chg="add mod">
          <ac:chgData name="Danita Osborne-Morris" userId="7e099e3a-21c7-447d-a82b-d62f463fd36e" providerId="ADAL" clId="{C5D421DC-1355-4F2D-9B75-2144288FD08D}" dt="2026-01-12T05:23:29.501" v="2182" actId="1076"/>
          <ac:picMkLst>
            <pc:docMk/>
            <pc:sldMk cId="0" sldId="276"/>
            <ac:picMk id="2050" creationId="{AD2FCB54-974E-F35B-D2C3-61149006C6E5}"/>
          </ac:picMkLst>
        </pc:picChg>
        <pc:picChg chg="add mod">
          <ac:chgData name="Danita Osborne-Morris" userId="7e099e3a-21c7-447d-a82b-d62f463fd36e" providerId="ADAL" clId="{C5D421DC-1355-4F2D-9B75-2144288FD08D}" dt="2026-01-12T05:25:37.161" v="2189" actId="14100"/>
          <ac:picMkLst>
            <pc:docMk/>
            <pc:sldMk cId="0" sldId="276"/>
            <ac:picMk id="2052" creationId="{3C4B29AD-CBA2-E387-F3A1-74B3349F180D}"/>
          </ac:picMkLst>
        </pc:picChg>
        <pc:picChg chg="add mod">
          <ac:chgData name="Danita Osborne-Morris" userId="7e099e3a-21c7-447d-a82b-d62f463fd36e" providerId="ADAL" clId="{C5D421DC-1355-4F2D-9B75-2144288FD08D}" dt="2026-01-12T05:27:26.098" v="2193" actId="14100"/>
          <ac:picMkLst>
            <pc:docMk/>
            <pc:sldMk cId="0" sldId="276"/>
            <ac:picMk id="2054" creationId="{3E0D5A84-42AA-7B55-2687-1E4F3FAE14A3}"/>
          </ac:picMkLst>
        </pc:picChg>
        <pc:picChg chg="add mod">
          <ac:chgData name="Danita Osborne-Morris" userId="7e099e3a-21c7-447d-a82b-d62f463fd36e" providerId="ADAL" clId="{C5D421DC-1355-4F2D-9B75-2144288FD08D}" dt="2026-01-12T05:28:28.228" v="2201" actId="14100"/>
          <ac:picMkLst>
            <pc:docMk/>
            <pc:sldMk cId="0" sldId="276"/>
            <ac:picMk id="2056" creationId="{DAFF81A2-D307-1653-732F-FA902681CD11}"/>
          </ac:picMkLst>
        </pc:picChg>
      </pc:sldChg>
      <pc:sldChg chg="addSp modSp mod modAnim modNotesTx">
        <pc:chgData name="Danita Osborne-Morris" userId="7e099e3a-21c7-447d-a82b-d62f463fd36e" providerId="ADAL" clId="{C5D421DC-1355-4F2D-9B75-2144288FD08D}" dt="2026-01-12T05:06:08.973" v="1776" actId="6549"/>
        <pc:sldMkLst>
          <pc:docMk/>
          <pc:sldMk cId="0" sldId="277"/>
        </pc:sldMkLst>
        <pc:spChg chg="mod">
          <ac:chgData name="Danita Osborne-Morris" userId="7e099e3a-21c7-447d-a82b-d62f463fd36e" providerId="ADAL" clId="{C5D421DC-1355-4F2D-9B75-2144288FD08D}" dt="2026-01-10T17:06:36.861" v="66" actId="20577"/>
          <ac:spMkLst>
            <pc:docMk/>
            <pc:sldMk cId="0" sldId="277"/>
            <ac:spMk id="8" creationId="{00000000-0000-0000-0000-000000000000}"/>
          </ac:spMkLst>
        </pc:spChg>
        <pc:picChg chg="add mod">
          <ac:chgData name="Danita Osborne-Morris" userId="7e099e3a-21c7-447d-a82b-d62f463fd36e" providerId="ADAL" clId="{C5D421DC-1355-4F2D-9B75-2144288FD08D}" dt="2026-01-10T17:07:51.267" v="71" actId="1076"/>
          <ac:picMkLst>
            <pc:docMk/>
            <pc:sldMk cId="0" sldId="277"/>
            <ac:picMk id="13" creationId="{1EB59696-C718-AA77-EBD4-D172258936F1}"/>
          </ac:picMkLst>
        </pc:picChg>
      </pc:sldChg>
      <pc:sldChg chg="modSp mod">
        <pc:chgData name="Danita Osborne-Morris" userId="7e099e3a-21c7-447d-a82b-d62f463fd36e" providerId="ADAL" clId="{C5D421DC-1355-4F2D-9B75-2144288FD08D}" dt="2026-01-12T04:54:39.585" v="1459" actId="20577"/>
        <pc:sldMkLst>
          <pc:docMk/>
          <pc:sldMk cId="0" sldId="280"/>
        </pc:sldMkLst>
        <pc:spChg chg="mod">
          <ac:chgData name="Danita Osborne-Morris" userId="7e099e3a-21c7-447d-a82b-d62f463fd36e" providerId="ADAL" clId="{C5D421DC-1355-4F2D-9B75-2144288FD08D}" dt="2026-01-12T04:54:35.410" v="1458" actId="20577"/>
          <ac:spMkLst>
            <pc:docMk/>
            <pc:sldMk cId="0" sldId="280"/>
            <ac:spMk id="8" creationId="{00000000-0000-0000-0000-000000000000}"/>
          </ac:spMkLst>
        </pc:spChg>
        <pc:spChg chg="mod">
          <ac:chgData name="Danita Osborne-Morris" userId="7e099e3a-21c7-447d-a82b-d62f463fd36e" providerId="ADAL" clId="{C5D421DC-1355-4F2D-9B75-2144288FD08D}" dt="2026-01-12T04:54:39.585" v="1459" actId="20577"/>
          <ac:spMkLst>
            <pc:docMk/>
            <pc:sldMk cId="0" sldId="280"/>
            <ac:spMk id="9" creationId="{00000000-0000-0000-0000-000000000000}"/>
          </ac:spMkLst>
        </pc:spChg>
      </pc:sldChg>
      <pc:sldChg chg="modSp mod">
        <pc:chgData name="Danita Osborne-Morris" userId="7e099e3a-21c7-447d-a82b-d62f463fd36e" providerId="ADAL" clId="{C5D421DC-1355-4F2D-9B75-2144288FD08D}" dt="2026-01-10T17:09:33.566" v="80" actId="20577"/>
        <pc:sldMkLst>
          <pc:docMk/>
          <pc:sldMk cId="0" sldId="281"/>
        </pc:sldMkLst>
        <pc:spChg chg="mod">
          <ac:chgData name="Danita Osborne-Morris" userId="7e099e3a-21c7-447d-a82b-d62f463fd36e" providerId="ADAL" clId="{C5D421DC-1355-4F2D-9B75-2144288FD08D}" dt="2026-01-10T17:09:33.566" v="80" actId="20577"/>
          <ac:spMkLst>
            <pc:docMk/>
            <pc:sldMk cId="0" sldId="281"/>
            <ac:spMk id="8" creationId="{00000000-0000-0000-0000-000000000000}"/>
          </ac:spMkLst>
        </pc:spChg>
        <pc:spChg chg="mod">
          <ac:chgData name="Danita Osborne-Morris" userId="7e099e3a-21c7-447d-a82b-d62f463fd36e" providerId="ADAL" clId="{C5D421DC-1355-4F2D-9B75-2144288FD08D}" dt="2026-01-10T17:08:34.456" v="78" actId="20577"/>
          <ac:spMkLst>
            <pc:docMk/>
            <pc:sldMk cId="0" sldId="281"/>
            <ac:spMk id="9" creationId="{00000000-0000-0000-0000-000000000000}"/>
          </ac:spMkLst>
        </pc:spChg>
      </pc:sldChg>
      <pc:sldChg chg="modSp add mod">
        <pc:chgData name="Danita Osborne-Morris" userId="7e099e3a-21c7-447d-a82b-d62f463fd36e" providerId="ADAL" clId="{C5D421DC-1355-4F2D-9B75-2144288FD08D}" dt="2026-01-12T05:01:30.777" v="1543" actId="20577"/>
        <pc:sldMkLst>
          <pc:docMk/>
          <pc:sldMk cId="3637574362" sldId="283"/>
        </pc:sldMkLst>
        <pc:spChg chg="mod">
          <ac:chgData name="Danita Osborne-Morris" userId="7e099e3a-21c7-447d-a82b-d62f463fd36e" providerId="ADAL" clId="{C5D421DC-1355-4F2D-9B75-2144288FD08D}" dt="2026-01-12T05:01:30.777" v="1543" actId="20577"/>
          <ac:spMkLst>
            <pc:docMk/>
            <pc:sldMk cId="3637574362" sldId="283"/>
            <ac:spMk id="9" creationId="{A36582AC-855A-7B25-AF54-51ABFF191EE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2F0D6D-FFB5-4177-B782-9B2AAEE72896}" type="datetimeFigureOut">
              <a:rPr lang="en-US" smtClean="0"/>
              <a:t>1/11/2026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5FA5E-DC45-48E6-8535-DAD3E0F2BC94}" type="slidenum">
              <a:rPr lang="en-US" smtClean="0"/>
              <a:t>‹#›</a:t>
            </a:fld>
            <a:endParaRPr lang="en-US"/>
          </a:p>
        </p:txBody>
      </p:sp>
    </p:spTree>
    <p:extLst>
      <p:ext uri="{BB962C8B-B14F-4D97-AF65-F5344CB8AC3E}">
        <p14:creationId xmlns:p14="http://schemas.microsoft.com/office/powerpoint/2010/main" val="365428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Frame this as practical training.
Emphasize: you don’t need to do every task personally—you are building a plan, a team, and a clear structure so volunteers can succeed.</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count day, confusion is the enemy.
Set one “default channel” for quick updates. Ask Local Leads to check in when they start and when they finish.
This is also where we prevent duplication—if two teams drift toward the same hotspot, you can re-route.</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heart of rural planning.
Tracks can be towns, corridors, or “service hubs + surrounding rural roads.”
The goal is simple: every place we intend to cover has an owner and a plan.
[Sources]
- https://commons.wikimedia.org/wiki/File:Blank_Map_of_Nevada.svg</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the “how-to.”
Emphasize that track planning is iterative: draft → review with partners → revise.
Encourage County Leads to document assumptions (e.g., “this corridor is only safe in daylight” or “this public land access requires 4WD”).</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County Leads to keep track plans simple and readable.
This slide is designed to duplicate: one slide per track can become your county’s final “route book.”</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duplication can happen when hotspots attract multiple teams or when people move between locations.
The best prevention is clear assignments plus check-ins.
If something is missed, document why—good documentation protects the integrity of the count.</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that safety and dignity come first.
County Leads should ensure Local Leads repeat these expectations during the pre-count huddle.
If a volunteer team feels unsafe, they should stop and contact their Local Lead immediately.</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Keep this section practical.
Our goal is to remove tech friction: ensure login, permissions, and practice are done ahead of time.
If your county has limited cell coverage, discuss how the app handles low/no connectivity (insert local guidance here).</a:t>
            </a:r>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intentionally a plug-in.
Insert the app download link, login steps, and screenshots that match your actual app.
Ask County Leads to test access themselves and then confirm every Local Lead can log in.</a:t>
            </a:r>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Recommendation: ask all Local Leads to watch in advance so count day isn’t the first time they open the app.
If you embed a hyperlink, include it in the presenter notes or on-screen as a short URL.</a:t>
            </a:r>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Stress that practice reduces errors.
If your region has spotty connectivity, decide on a standard approach and communicate it consistently (offline mode, paper backup, sync locations, etc.).</a:t>
            </a:r>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that rural homelessness can be “hidden” (vehicles, dispersed locations, doubled-up situations that don’t show up as unsheltered).
Accuracy comes from good planning: tracks, trained volunteers, and solid documentation.
[Sources]
- https://www.hudexchange.info/programs/hdx/pit-hic/
- https://www.huduser.gov/portal/datasets/ahar.html</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Reinforce: our goal is usable data.
County Leads don’t need to “audit everything,” but you should do a quick sanity check: tracks complete, obvious errors, and missing documentation handled.
[Sources]
- https://files.hudexchange.info/resources/documents/PIT-Count-Methodology-Guide.pdf</a:t>
            </a:r>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 practical script for count day.
Encourage County Leads to print it or keep it open. The “log” is important for transparency and learning.</a:t>
            </a:r>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461F2-49BE-C39A-5DC5-1258C3F7C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3343A9-1E4C-4F40-03CA-A61C784B2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F1C5B15-FDF0-1E57-CD78-ED652C697035}"/>
              </a:ext>
            </a:extLst>
          </p:cNvPr>
          <p:cNvSpPr>
            <a:spLocks noGrp="1"/>
          </p:cNvSpPr>
          <p:nvPr>
            <p:ph type="body" idx="1"/>
          </p:nvPr>
        </p:nvSpPr>
        <p:spPr/>
        <p:txBody>
          <a:bodyPr/>
          <a:lstStyle/>
          <a:p>
            <a:r>
              <a:rPr lang="en-US" dirty="0"/>
              <a:t>This slide is a practical script for count day.
Encourage County Leads to print it or keep it open. The “log” is important for transparency and learning.</a:t>
            </a:r>
          </a:p>
        </p:txBody>
      </p:sp>
      <p:sp>
        <p:nvSpPr>
          <p:cNvPr id="4" name="Slide Number Placeholder 3">
            <a:extLst>
              <a:ext uri="{FF2B5EF4-FFF2-40B4-BE49-F238E27FC236}">
                <a16:creationId xmlns:a16="http://schemas.microsoft.com/office/drawing/2014/main" id="{E9ADACDD-EA91-7014-E4F8-BA77D469D3D6}"/>
              </a:ext>
            </a:extLst>
          </p:cNvPr>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414215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debrief is where we improve.
Even if results aren’t perfect, a well-documented process plus clear lessons learned strengthens future counts.
Encourage County Leads to submit debrief notes promptly.</a:t>
            </a:r>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with clarity.
If County Leads do only three things: (1) recruit Local Leads, (2) build tracks, (3) ensure app access + practice — the count will be dramatically smoother.
Invite questions and remind them where support lives.</a:t>
            </a:r>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Ground everyone in the basics. The PIT Count is one night, but the planning behind it is months of work.
In rural areas, we rely heavily on local knowledge to find unsheltered locations and avoid gaps.
Remind leads: definitions matter—consistent classification is what makes data comparable and usable.
[Sources]
- https://www.hudexchange.info/programs/hdx/pit-hic/</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through the lifecycle.
Key message: most of the “count-day success” is decided in the “before” stage—maps, zones, staffing, and app access.</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County Leads will have support and materials.
The goal is consistency across counties while still allowing local flexibility for rural realities.</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chain of communication.
County Leads coordinate the county plan; Local Team Leads coordinate a specific town/area; volunteer teams execute the route and survey.
This structure keeps communications simple on count night.</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County Leads to recruit a “bench”—extra volunteers and at least one backup Local Lead per key area.
In rural areas, no-shows and weather are real. Redundancy is resilience.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Local Leads are not just “helpers”—they are the bridge between the county plan and real-world execution.
The best Local Leads: local knowledge + calm logistics + responsive communication.</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a simple intake form.
The key is quick follow-up: within 72 hours, confirm they’re on a list and share next training steps.
This slide is designed so you can add the URL and a QR code for outreach materials.</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9651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261785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4772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387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73060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53001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98318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1700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37936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40552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76069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1/11/2026</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678203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1/11/2026</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628698968"/>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1" r:id="rId6"/>
    <p:sldLayoutId id="2147483727" r:id="rId7"/>
    <p:sldLayoutId id="2147483728" r:id="rId8"/>
    <p:sldLayoutId id="2147483729" r:id="rId9"/>
    <p:sldLayoutId id="2147483730" r:id="rId10"/>
    <p:sldLayoutId id="2147483732" r:id="rId11"/>
    <p:sldLayoutId id="2147483739" r:id="rId12"/>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urveymonkey.com/r/R8F27P2"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rncoc@wingedwolf.org" TargetMode="External"/><Relationship Id="rId7"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ideo" Target="https://www.youtube.com/embed/mFAzN06PnbI?feature=oembed"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906F54D-04EF-4345-A564-7A7B57B6CE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lorful wavy concept">
            <a:extLst>
              <a:ext uri="{FF2B5EF4-FFF2-40B4-BE49-F238E27FC236}">
                <a16:creationId xmlns:a16="http://schemas.microsoft.com/office/drawing/2014/main" id="{ADDCFA59-A701-AA27-F3A8-F7863176020C}"/>
              </a:ext>
            </a:extLst>
          </p:cNvPr>
          <p:cNvPicPr>
            <a:picLocks noChangeAspect="1"/>
          </p:cNvPicPr>
          <p:nvPr/>
        </p:nvPicPr>
        <p:blipFill>
          <a:blip r:embed="rId2"/>
          <a:srcRect b="15730"/>
          <a:stretch>
            <a:fillRect/>
          </a:stretch>
        </p:blipFill>
        <p:spPr>
          <a:xfrm>
            <a:off x="20" y="10"/>
            <a:ext cx="12191980" cy="6857990"/>
          </a:xfrm>
          <a:prstGeom prst="rect">
            <a:avLst/>
          </a:prstGeom>
        </p:spPr>
      </p:pic>
      <p:sp useBgFill="1">
        <p:nvSpPr>
          <p:cNvPr id="11" name="Rectangle 10">
            <a:extLst>
              <a:ext uri="{FF2B5EF4-FFF2-40B4-BE49-F238E27FC236}">
                <a16:creationId xmlns:a16="http://schemas.microsoft.com/office/drawing/2014/main" id="{4A63FA5D-402E-473D-AF05-018BE28B22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00" y="762003"/>
            <a:ext cx="10667999" cy="53339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E9B609-C59D-AB66-99E9-BA5E8A13AFA9}"/>
              </a:ext>
            </a:extLst>
          </p:cNvPr>
          <p:cNvSpPr>
            <a:spLocks noGrp="1"/>
          </p:cNvSpPr>
          <p:nvPr>
            <p:ph type="ctrTitle"/>
          </p:nvPr>
        </p:nvSpPr>
        <p:spPr>
          <a:xfrm>
            <a:off x="1523999" y="1524000"/>
            <a:ext cx="5075853" cy="2581369"/>
          </a:xfrm>
        </p:spPr>
        <p:txBody>
          <a:bodyPr anchor="t">
            <a:normAutofit/>
          </a:bodyPr>
          <a:lstStyle/>
          <a:p>
            <a:pPr algn="ctr"/>
            <a:br>
              <a:rPr lang="en-US" sz="3200" dirty="0"/>
            </a:br>
            <a:r>
              <a:rPr lang="en-US" sz="3200" dirty="0"/>
              <a:t>2026 Point In Time Count</a:t>
            </a:r>
          </a:p>
        </p:txBody>
      </p:sp>
      <p:sp>
        <p:nvSpPr>
          <p:cNvPr id="3" name="Subtitle 2">
            <a:extLst>
              <a:ext uri="{FF2B5EF4-FFF2-40B4-BE49-F238E27FC236}">
                <a16:creationId xmlns:a16="http://schemas.microsoft.com/office/drawing/2014/main" id="{E84482D7-C9B9-D3D3-6003-586B0772BD46}"/>
              </a:ext>
            </a:extLst>
          </p:cNvPr>
          <p:cNvSpPr>
            <a:spLocks noGrp="1"/>
          </p:cNvSpPr>
          <p:nvPr>
            <p:ph type="subTitle" idx="1"/>
          </p:nvPr>
        </p:nvSpPr>
        <p:spPr>
          <a:xfrm>
            <a:off x="1524000" y="4867369"/>
            <a:ext cx="4572000" cy="789300"/>
          </a:xfrm>
        </p:spPr>
        <p:txBody>
          <a:bodyPr>
            <a:normAutofit/>
          </a:bodyPr>
          <a:lstStyle/>
          <a:p>
            <a:r>
              <a:rPr lang="en-US" dirty="0"/>
              <a:t>Training provided by Winged Wolf Innovations</a:t>
            </a:r>
          </a:p>
        </p:txBody>
      </p:sp>
      <p:cxnSp>
        <p:nvCxnSpPr>
          <p:cNvPr id="13" name="Straight Connector 12">
            <a:extLst>
              <a:ext uri="{FF2B5EF4-FFF2-40B4-BE49-F238E27FC236}">
                <a16:creationId xmlns:a16="http://schemas.microsoft.com/office/drawing/2014/main" id="{B20D3D82-8B25-4DD9-9924-4CEAD450CD2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31206" y="4572000"/>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A logo with a wolf in the middle&#10;&#10;AI-generated content may be incorrect.">
            <a:extLst>
              <a:ext uri="{FF2B5EF4-FFF2-40B4-BE49-F238E27FC236}">
                <a16:creationId xmlns:a16="http://schemas.microsoft.com/office/drawing/2014/main" id="{631E2EF1-9129-7F1E-666E-B702F8C86C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2796" y="838294"/>
            <a:ext cx="3495675" cy="3267075"/>
          </a:xfrm>
          <a:prstGeom prst="rect">
            <a:avLst/>
          </a:prstGeom>
        </p:spPr>
      </p:pic>
      <p:pic>
        <p:nvPicPr>
          <p:cNvPr id="19" name="Picture 18" descr="A blue text on a black background&#10;&#10;AI-generated content may be incorrect.">
            <a:extLst>
              <a:ext uri="{FF2B5EF4-FFF2-40B4-BE49-F238E27FC236}">
                <a16:creationId xmlns:a16="http://schemas.microsoft.com/office/drawing/2014/main" id="{37A73BDB-2252-F56F-C8A9-B4C48FAA76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9852" y="4572000"/>
            <a:ext cx="4730072" cy="1207154"/>
          </a:xfrm>
          <a:prstGeom prst="rect">
            <a:avLst/>
          </a:prstGeom>
        </p:spPr>
      </p:pic>
    </p:spTree>
    <p:extLst>
      <p:ext uri="{BB962C8B-B14F-4D97-AF65-F5344CB8AC3E}">
        <p14:creationId xmlns:p14="http://schemas.microsoft.com/office/powerpoint/2010/main" val="272073843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 y="0"/>
            <a:ext cx="12191695" cy="530352"/>
          </a:xfrm>
          <a:prstGeom prst="rect">
            <a:avLst/>
          </a:prstGeom>
          <a:solidFill>
            <a:srgbClr val="0F2D3F"/>
          </a:solidFill>
          <a:ln w="12700">
            <a:solidFill>
              <a:srgbClr val="0F2D3F"/>
            </a:solidFill>
            <a:prstDash val="solid"/>
          </a:ln>
        </p:spPr>
        <p:txBody>
          <a:bodyPr/>
          <a:lstStyle/>
          <a:p>
            <a:endParaRPr lang="en-US" dirty="0"/>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Volunteer sign-up &amp; matching</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6492240" cy="47091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585216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Suggested intake fields (what you need to know)</a:t>
            </a:r>
            <a:endParaRPr lang="en-US" sz="1600" dirty="0"/>
          </a:p>
        </p:txBody>
      </p:sp>
      <p:sp>
        <p:nvSpPr>
          <p:cNvPr id="9" name="Text 7"/>
          <p:cNvSpPr/>
          <p:nvPr/>
        </p:nvSpPr>
        <p:spPr>
          <a:xfrm>
            <a:off x="960120" y="1783080"/>
            <a:ext cx="5669280" cy="38404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Contact info + home town/county</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Availability (daytime / evening / overnight / flexible)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Willingness to travel within county (or nearby counties)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Relevant experience (outreach, data entry, bilingual, local knowledge)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Preferred role (field team, driver, data support, logistics)</a:t>
            </a:r>
            <a:endParaRPr lang="en-US" sz="1400" dirty="0"/>
          </a:p>
        </p:txBody>
      </p:sp>
      <p:sp>
        <p:nvSpPr>
          <p:cNvPr id="10" name="Shape 8"/>
          <p:cNvSpPr/>
          <p:nvPr/>
        </p:nvSpPr>
        <p:spPr>
          <a:xfrm>
            <a:off x="7818119" y="822960"/>
            <a:ext cx="3824935" cy="5212080"/>
          </a:xfrm>
          <a:prstGeom prst="roundRect">
            <a:avLst/>
          </a:prstGeom>
          <a:solidFill>
            <a:srgbClr val="F9FAFB"/>
          </a:solidFill>
          <a:ln w="12700">
            <a:solidFill>
              <a:srgbClr val="D1D5DB"/>
            </a:solidFill>
            <a:prstDash val="solid"/>
          </a:ln>
        </p:spPr>
        <p:txBody>
          <a:bodyPr/>
          <a:lstStyle/>
          <a:p>
            <a:endParaRPr lang="en-US" dirty="0">
              <a:solidFill>
                <a:schemeClr val="bg1"/>
              </a:solidFill>
            </a:endParaRPr>
          </a:p>
        </p:txBody>
      </p:sp>
      <p:sp>
        <p:nvSpPr>
          <p:cNvPr id="11" name="Text 9"/>
          <p:cNvSpPr/>
          <p:nvPr/>
        </p:nvSpPr>
        <p:spPr>
          <a:xfrm>
            <a:off x="7818120" y="2560320"/>
            <a:ext cx="3824935" cy="1463040"/>
          </a:xfrm>
          <a:prstGeom prst="rect">
            <a:avLst/>
          </a:prstGeom>
          <a:noFill/>
          <a:ln/>
        </p:spPr>
        <p:txBody>
          <a:bodyPr wrap="square" rtlCol="0" anchor="ctr"/>
          <a:lstStyle/>
          <a:p>
            <a:pPr algn="ctr"/>
            <a:r>
              <a:rPr lang="en-US" sz="2000" dirty="0">
                <a:solidFill>
                  <a:schemeClr val="bg1"/>
                </a:solidFill>
                <a:hlinkClick r:id="rId3"/>
              </a:rPr>
              <a:t>https://www.surveymonkey.com/r/R8F27P2</a:t>
            </a:r>
            <a:endParaRPr lang="en-US" sz="20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Communication plan (simple beats perfect)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51560"/>
            <a:ext cx="5806440" cy="53035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280160"/>
            <a:ext cx="516636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Recommended checkpoints</a:t>
            </a:r>
            <a:endParaRPr lang="en-US" sz="1600" dirty="0"/>
          </a:p>
        </p:txBody>
      </p:sp>
      <p:sp>
        <p:nvSpPr>
          <p:cNvPr id="9" name="Text 7"/>
          <p:cNvSpPr/>
          <p:nvPr/>
        </p:nvSpPr>
        <p:spPr>
          <a:xfrm>
            <a:off x="960120" y="1737360"/>
            <a:ext cx="4983480" cy="44348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2 weeks out: confirm tracks, Local Leads, volunteer rosters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1 week out: send training link + app access steps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48–24 hours: confirm attendance + meeting locations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 day: check-in at launch + check-out at completion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After: quick debrief and submission reminders</a:t>
            </a:r>
            <a:endParaRPr lang="en-US" sz="1400" dirty="0"/>
          </a:p>
        </p:txBody>
      </p:sp>
      <p:sp>
        <p:nvSpPr>
          <p:cNvPr id="10" name="Shape 8"/>
          <p:cNvSpPr/>
          <p:nvPr/>
        </p:nvSpPr>
        <p:spPr>
          <a:xfrm>
            <a:off x="6583680" y="1051560"/>
            <a:ext cx="5059375" cy="53035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6903720" y="1280160"/>
            <a:ext cx="441929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Build a day-of “comms tree”</a:t>
            </a:r>
            <a:endParaRPr lang="en-US" sz="1600" dirty="0"/>
          </a:p>
        </p:txBody>
      </p:sp>
      <p:sp>
        <p:nvSpPr>
          <p:cNvPr id="12" name="Text 10"/>
          <p:cNvSpPr/>
          <p:nvPr/>
        </p:nvSpPr>
        <p:spPr>
          <a:xfrm>
            <a:off x="6995160" y="1737360"/>
            <a:ext cx="4236415" cy="44348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RNCoC Lead ↔ County Lead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County Lead ↔ Local Team Leads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Local Team Lead ↔ Volunteer Teams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Use one primary channel + one backup (e.g., text + phone call)</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Document check-ins: who launched, where, and when</a:t>
            </a:r>
            <a:endParaRPr lang="en-US"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Maps &amp; “tracks” (divide the county for coverage)</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51560"/>
            <a:ext cx="4572000" cy="5349240"/>
          </a:xfrm>
          <a:prstGeom prst="roundRect">
            <a:avLst/>
          </a:prstGeom>
          <a:solidFill>
            <a:srgbClr val="FFFFFF"/>
          </a:solidFill>
          <a:ln w="12700">
            <a:solidFill>
              <a:srgbClr val="D1D5DB"/>
            </a:solidFill>
            <a:prstDash val="solid"/>
          </a:ln>
          <a:effectLst>
            <a:outerShdw blurRad="29210" dist="16510" dir="2700000" algn="bl" rotWithShape="0">
              <a:srgbClr val="000000">
                <a:alpha val="12000"/>
              </a:srgbClr>
            </a:outerShdw>
          </a:effectLst>
        </p:spPr>
        <p:txBody>
          <a:bodyPr/>
          <a:lstStyle/>
          <a:p>
            <a:endParaRPr lang="en-US"/>
          </a:p>
        </p:txBody>
      </p:sp>
      <p:pic>
        <p:nvPicPr>
          <p:cNvPr id="8" name="Image 0" descr="/mnt/data/nevada_blank_map_counties.png"/>
          <p:cNvPicPr>
            <a:picLocks noChangeAspect="1"/>
          </p:cNvPicPr>
          <p:nvPr/>
        </p:nvPicPr>
        <p:blipFill>
          <a:blip r:embed="rId3"/>
          <a:stretch>
            <a:fillRect/>
          </a:stretch>
        </p:blipFill>
        <p:spPr>
          <a:xfrm>
            <a:off x="1304630" y="1234440"/>
            <a:ext cx="3060020" cy="4526280"/>
          </a:xfrm>
          <a:prstGeom prst="rect">
            <a:avLst/>
          </a:prstGeom>
        </p:spPr>
      </p:pic>
      <p:sp>
        <p:nvSpPr>
          <p:cNvPr id="9" name="Text 6"/>
          <p:cNvSpPr/>
          <p:nvPr/>
        </p:nvSpPr>
        <p:spPr>
          <a:xfrm>
            <a:off x="777240" y="5779008"/>
            <a:ext cx="4114800" cy="274320"/>
          </a:xfrm>
          <a:prstGeom prst="rect">
            <a:avLst/>
          </a:prstGeom>
          <a:noFill/>
          <a:ln/>
        </p:spPr>
        <p:txBody>
          <a:bodyPr wrap="square" rtlCol="0" anchor="ctr"/>
          <a:lstStyle/>
          <a:p>
            <a:pPr marL="0" indent="0" algn="ctr">
              <a:buNone/>
            </a:pPr>
            <a:r>
              <a:rPr lang="en-US" sz="1000" dirty="0">
                <a:solidFill>
                  <a:srgbClr val="6B7280"/>
                </a:solidFill>
                <a:latin typeface="Calibri" pitchFamily="34" charset="0"/>
                <a:ea typeface="Calibri" pitchFamily="34" charset="-122"/>
                <a:cs typeface="Calibri" pitchFamily="34" charset="-120"/>
              </a:rPr>
              <a:t>Example visual only</a:t>
            </a:r>
            <a:endParaRPr lang="en-US" sz="1000" dirty="0"/>
          </a:p>
          <a:p>
            <a:pPr marL="0" indent="0" algn="ctr">
              <a:buNone/>
            </a:pPr>
            <a:r>
              <a:rPr lang="en-US" sz="1000" dirty="0">
                <a:solidFill>
                  <a:srgbClr val="6B7280"/>
                </a:solidFill>
                <a:latin typeface="Calibri" pitchFamily="34" charset="0"/>
                <a:ea typeface="Calibri" pitchFamily="34" charset="-122"/>
                <a:cs typeface="Calibri" pitchFamily="34" charset="-120"/>
              </a:rPr>
              <a:t>(Statewide counties map)</a:t>
            </a:r>
            <a:endParaRPr lang="en-US" sz="1000" dirty="0"/>
          </a:p>
        </p:txBody>
      </p:sp>
      <p:sp>
        <p:nvSpPr>
          <p:cNvPr id="10" name="Shape 7"/>
          <p:cNvSpPr/>
          <p:nvPr/>
        </p:nvSpPr>
        <p:spPr>
          <a:xfrm>
            <a:off x="5440680" y="1051560"/>
            <a:ext cx="6202375" cy="534924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8"/>
          <p:cNvSpPr/>
          <p:nvPr/>
        </p:nvSpPr>
        <p:spPr>
          <a:xfrm>
            <a:off x="5760720" y="1280160"/>
            <a:ext cx="556229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What is a “track”?</a:t>
            </a:r>
            <a:endParaRPr lang="en-US" sz="1600" dirty="0"/>
          </a:p>
        </p:txBody>
      </p:sp>
      <p:sp>
        <p:nvSpPr>
          <p:cNvPr id="12" name="Text 9"/>
          <p:cNvSpPr/>
          <p:nvPr/>
        </p:nvSpPr>
        <p:spPr>
          <a:xfrm>
            <a:off x="5852160" y="1737360"/>
            <a:ext cx="5379415" cy="448056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 track is a defined zone (town/area + nearby routes) assigned to a Local Team Lead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Tracks prevent gaps and reduce duplication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Each track has: a map, a meeting point, assigned teams, and a completion check</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Tracks should match real travel time and rural access constraints</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Track planning: a simple 5-step process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143000"/>
            <a:ext cx="11094415" cy="5394960"/>
          </a:xfrm>
          <a:prstGeom prst="roundRect">
            <a:avLst/>
          </a:prstGeom>
          <a:solidFill>
            <a:srgbClr val="FFFFFF"/>
          </a:solidFill>
          <a:ln w="12700">
            <a:solidFill>
              <a:srgbClr val="D1D5DB"/>
            </a:solidFill>
            <a:prstDash val="solid"/>
          </a:ln>
          <a:effectLst>
            <a:outerShdw blurRad="25400" dist="15240" dir="2700000" algn="bl" rotWithShape="0">
              <a:srgbClr val="000000">
                <a:alpha val="10000"/>
              </a:srgbClr>
            </a:outerShdw>
          </a:effectLst>
        </p:spPr>
        <p:txBody>
          <a:bodyPr/>
          <a:lstStyle/>
          <a:p>
            <a:endParaRPr lang="en-US"/>
          </a:p>
        </p:txBody>
      </p:sp>
      <p:sp>
        <p:nvSpPr>
          <p:cNvPr id="8" name="Shape 6"/>
          <p:cNvSpPr/>
          <p:nvPr/>
        </p:nvSpPr>
        <p:spPr>
          <a:xfrm>
            <a:off x="960120" y="1737360"/>
            <a:ext cx="384048" cy="384048"/>
          </a:xfrm>
          <a:prstGeom prst="ellipse">
            <a:avLst/>
          </a:prstGeom>
          <a:solidFill>
            <a:srgbClr val="0E6B6A"/>
          </a:solidFill>
          <a:ln w="12700">
            <a:solidFill>
              <a:srgbClr val="0E6B6A"/>
            </a:solidFill>
            <a:prstDash val="solid"/>
          </a:ln>
        </p:spPr>
        <p:txBody>
          <a:bodyPr/>
          <a:lstStyle/>
          <a:p>
            <a:endParaRPr lang="en-US"/>
          </a:p>
        </p:txBody>
      </p:sp>
      <p:sp>
        <p:nvSpPr>
          <p:cNvPr id="9" name="Text 7"/>
          <p:cNvSpPr/>
          <p:nvPr/>
        </p:nvSpPr>
        <p:spPr>
          <a:xfrm>
            <a:off x="960120" y="1755648"/>
            <a:ext cx="384048" cy="347472"/>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1</a:t>
            </a:r>
            <a:endParaRPr lang="en-US" sz="1600" dirty="0"/>
          </a:p>
        </p:txBody>
      </p:sp>
      <p:sp>
        <p:nvSpPr>
          <p:cNvPr id="10" name="Text 8"/>
          <p:cNvSpPr/>
          <p:nvPr/>
        </p:nvSpPr>
        <p:spPr>
          <a:xfrm>
            <a:off x="1463040" y="1645920"/>
            <a:ext cx="9814255" cy="292608"/>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List towns/communities and service hubs</a:t>
            </a:r>
            <a:endParaRPr lang="en-US" sz="1600" dirty="0"/>
          </a:p>
        </p:txBody>
      </p:sp>
      <p:sp>
        <p:nvSpPr>
          <p:cNvPr id="11" name="Text 9"/>
          <p:cNvSpPr/>
          <p:nvPr/>
        </p:nvSpPr>
        <p:spPr>
          <a:xfrm>
            <a:off x="1463040" y="1993392"/>
            <a:ext cx="9814255" cy="466344"/>
          </a:xfrm>
          <a:prstGeom prst="rect">
            <a:avLst/>
          </a:prstGeom>
          <a:noFill/>
          <a:ln/>
        </p:spPr>
        <p:txBody>
          <a:bodyPr wrap="square" rtlCol="0" anchor="ctr"/>
          <a:lstStyle/>
          <a:p>
            <a:pPr marL="0" indent="0">
              <a:buNone/>
            </a:pPr>
            <a:r>
              <a:rPr lang="en-US" sz="1300" dirty="0">
                <a:solidFill>
                  <a:srgbClr val="2D3748"/>
                </a:solidFill>
                <a:latin typeface="Calibri" pitchFamily="34" charset="0"/>
                <a:ea typeface="Calibri" pitchFamily="34" charset="-122"/>
                <a:cs typeface="Calibri" pitchFamily="34" charset="-120"/>
              </a:rPr>
              <a:t>Start with where people already access services (shelters, food, clinics, libraries).</a:t>
            </a:r>
            <a:endParaRPr lang="en-US" sz="1300" dirty="0"/>
          </a:p>
        </p:txBody>
      </p:sp>
      <p:sp>
        <p:nvSpPr>
          <p:cNvPr id="12" name="Shape 10"/>
          <p:cNvSpPr/>
          <p:nvPr/>
        </p:nvSpPr>
        <p:spPr>
          <a:xfrm>
            <a:off x="960120" y="2688336"/>
            <a:ext cx="384048" cy="384048"/>
          </a:xfrm>
          <a:prstGeom prst="ellipse">
            <a:avLst/>
          </a:prstGeom>
          <a:solidFill>
            <a:srgbClr val="0E6B6A"/>
          </a:solidFill>
          <a:ln w="12700">
            <a:solidFill>
              <a:srgbClr val="0E6B6A"/>
            </a:solidFill>
            <a:prstDash val="solid"/>
          </a:ln>
        </p:spPr>
        <p:txBody>
          <a:bodyPr/>
          <a:lstStyle/>
          <a:p>
            <a:endParaRPr lang="en-US"/>
          </a:p>
        </p:txBody>
      </p:sp>
      <p:sp>
        <p:nvSpPr>
          <p:cNvPr id="13" name="Text 11"/>
          <p:cNvSpPr/>
          <p:nvPr/>
        </p:nvSpPr>
        <p:spPr>
          <a:xfrm>
            <a:off x="960120" y="2706624"/>
            <a:ext cx="384048" cy="347472"/>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2</a:t>
            </a:r>
            <a:endParaRPr lang="en-US" sz="1600" dirty="0"/>
          </a:p>
        </p:txBody>
      </p:sp>
      <p:sp>
        <p:nvSpPr>
          <p:cNvPr id="14" name="Text 12"/>
          <p:cNvSpPr/>
          <p:nvPr/>
        </p:nvSpPr>
        <p:spPr>
          <a:xfrm>
            <a:off x="1463040" y="2596896"/>
            <a:ext cx="9814255" cy="292608"/>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Gather local intel</a:t>
            </a:r>
            <a:endParaRPr lang="en-US" sz="1600" dirty="0"/>
          </a:p>
        </p:txBody>
      </p:sp>
      <p:sp>
        <p:nvSpPr>
          <p:cNvPr id="15" name="Text 13"/>
          <p:cNvSpPr/>
          <p:nvPr/>
        </p:nvSpPr>
        <p:spPr>
          <a:xfrm>
            <a:off x="1463040" y="2944368"/>
            <a:ext cx="9814255" cy="466344"/>
          </a:xfrm>
          <a:prstGeom prst="rect">
            <a:avLst/>
          </a:prstGeom>
          <a:noFill/>
          <a:ln/>
        </p:spPr>
        <p:txBody>
          <a:bodyPr wrap="square" rtlCol="0" anchor="ctr"/>
          <a:lstStyle/>
          <a:p>
            <a:pPr marL="0" indent="0">
              <a:buNone/>
            </a:pPr>
            <a:r>
              <a:rPr lang="en-US" sz="1300" dirty="0">
                <a:solidFill>
                  <a:srgbClr val="2D3748"/>
                </a:solidFill>
                <a:latin typeface="Calibri" pitchFamily="34" charset="0"/>
                <a:ea typeface="Calibri" pitchFamily="34" charset="-122"/>
                <a:cs typeface="Calibri" pitchFamily="34" charset="-120"/>
              </a:rPr>
              <a:t>Outreach teams, law enforcement, tribal partners, parks/public lands, community contacts.</a:t>
            </a:r>
            <a:endParaRPr lang="en-US" sz="1300" dirty="0"/>
          </a:p>
        </p:txBody>
      </p:sp>
      <p:sp>
        <p:nvSpPr>
          <p:cNvPr id="16" name="Shape 14"/>
          <p:cNvSpPr/>
          <p:nvPr/>
        </p:nvSpPr>
        <p:spPr>
          <a:xfrm>
            <a:off x="960120" y="3639312"/>
            <a:ext cx="384048" cy="384048"/>
          </a:xfrm>
          <a:prstGeom prst="ellipse">
            <a:avLst/>
          </a:prstGeom>
          <a:solidFill>
            <a:srgbClr val="0E6B6A"/>
          </a:solidFill>
          <a:ln w="12700">
            <a:solidFill>
              <a:srgbClr val="0E6B6A"/>
            </a:solidFill>
            <a:prstDash val="solid"/>
          </a:ln>
        </p:spPr>
        <p:txBody>
          <a:bodyPr/>
          <a:lstStyle/>
          <a:p>
            <a:endParaRPr lang="en-US"/>
          </a:p>
        </p:txBody>
      </p:sp>
      <p:sp>
        <p:nvSpPr>
          <p:cNvPr id="17" name="Text 15"/>
          <p:cNvSpPr/>
          <p:nvPr/>
        </p:nvSpPr>
        <p:spPr>
          <a:xfrm>
            <a:off x="960120" y="3657600"/>
            <a:ext cx="384048" cy="347472"/>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3</a:t>
            </a:r>
            <a:endParaRPr lang="en-US" sz="1600" dirty="0"/>
          </a:p>
        </p:txBody>
      </p:sp>
      <p:sp>
        <p:nvSpPr>
          <p:cNvPr id="18" name="Text 16"/>
          <p:cNvSpPr/>
          <p:nvPr/>
        </p:nvSpPr>
        <p:spPr>
          <a:xfrm>
            <a:off x="1463040" y="3547872"/>
            <a:ext cx="9814255" cy="292608"/>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Draw track boundaries</a:t>
            </a:r>
            <a:endParaRPr lang="en-US" sz="1600" dirty="0"/>
          </a:p>
        </p:txBody>
      </p:sp>
      <p:sp>
        <p:nvSpPr>
          <p:cNvPr id="19" name="Text 17"/>
          <p:cNvSpPr/>
          <p:nvPr/>
        </p:nvSpPr>
        <p:spPr>
          <a:xfrm>
            <a:off x="1463040" y="3895344"/>
            <a:ext cx="9814255" cy="466344"/>
          </a:xfrm>
          <a:prstGeom prst="rect">
            <a:avLst/>
          </a:prstGeom>
          <a:noFill/>
          <a:ln/>
        </p:spPr>
        <p:txBody>
          <a:bodyPr wrap="square" rtlCol="0" anchor="ctr"/>
          <a:lstStyle/>
          <a:p>
            <a:pPr marL="0" indent="0">
              <a:buNone/>
            </a:pPr>
            <a:r>
              <a:rPr lang="en-US" sz="1300" dirty="0">
                <a:solidFill>
                  <a:srgbClr val="2D3748"/>
                </a:solidFill>
                <a:latin typeface="Calibri" pitchFamily="34" charset="0"/>
                <a:ea typeface="Calibri" pitchFamily="34" charset="-122"/>
                <a:cs typeface="Calibri" pitchFamily="34" charset="-120"/>
              </a:rPr>
              <a:t>Use routes that make sense: travel time, daylight/night constraints, terrain, weather.</a:t>
            </a:r>
            <a:endParaRPr lang="en-US" sz="1300" dirty="0"/>
          </a:p>
        </p:txBody>
      </p:sp>
      <p:sp>
        <p:nvSpPr>
          <p:cNvPr id="20" name="Shape 18"/>
          <p:cNvSpPr/>
          <p:nvPr/>
        </p:nvSpPr>
        <p:spPr>
          <a:xfrm>
            <a:off x="960120" y="4590288"/>
            <a:ext cx="384048" cy="384048"/>
          </a:xfrm>
          <a:prstGeom prst="ellipse">
            <a:avLst/>
          </a:prstGeom>
          <a:solidFill>
            <a:srgbClr val="0E6B6A"/>
          </a:solidFill>
          <a:ln w="12700">
            <a:solidFill>
              <a:srgbClr val="0E6B6A"/>
            </a:solidFill>
            <a:prstDash val="solid"/>
          </a:ln>
        </p:spPr>
        <p:txBody>
          <a:bodyPr/>
          <a:lstStyle/>
          <a:p>
            <a:endParaRPr lang="en-US"/>
          </a:p>
        </p:txBody>
      </p:sp>
      <p:sp>
        <p:nvSpPr>
          <p:cNvPr id="21" name="Text 19"/>
          <p:cNvSpPr/>
          <p:nvPr/>
        </p:nvSpPr>
        <p:spPr>
          <a:xfrm>
            <a:off x="960120" y="4608576"/>
            <a:ext cx="384048" cy="347472"/>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4</a:t>
            </a:r>
            <a:endParaRPr lang="en-US" sz="1600" dirty="0"/>
          </a:p>
        </p:txBody>
      </p:sp>
      <p:sp>
        <p:nvSpPr>
          <p:cNvPr id="22" name="Text 20"/>
          <p:cNvSpPr/>
          <p:nvPr/>
        </p:nvSpPr>
        <p:spPr>
          <a:xfrm>
            <a:off x="1463040" y="4498848"/>
            <a:ext cx="9814255" cy="292608"/>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Assign ownership</a:t>
            </a:r>
            <a:endParaRPr lang="en-US" sz="1600" dirty="0"/>
          </a:p>
        </p:txBody>
      </p:sp>
      <p:sp>
        <p:nvSpPr>
          <p:cNvPr id="23" name="Text 21"/>
          <p:cNvSpPr/>
          <p:nvPr/>
        </p:nvSpPr>
        <p:spPr>
          <a:xfrm>
            <a:off x="1463040" y="4846320"/>
            <a:ext cx="9814255" cy="466344"/>
          </a:xfrm>
          <a:prstGeom prst="rect">
            <a:avLst/>
          </a:prstGeom>
          <a:noFill/>
          <a:ln/>
        </p:spPr>
        <p:txBody>
          <a:bodyPr wrap="square" rtlCol="0" anchor="ctr"/>
          <a:lstStyle/>
          <a:p>
            <a:pPr marL="0" indent="0">
              <a:buNone/>
            </a:pPr>
            <a:r>
              <a:rPr lang="en-US" sz="1300" dirty="0">
                <a:solidFill>
                  <a:srgbClr val="2D3748"/>
                </a:solidFill>
                <a:latin typeface="Calibri" pitchFamily="34" charset="0"/>
                <a:ea typeface="Calibri" pitchFamily="34" charset="-122"/>
                <a:cs typeface="Calibri" pitchFamily="34" charset="-120"/>
              </a:rPr>
              <a:t>Match each track to a Local Lead + number of volunteer teams needed.</a:t>
            </a:r>
            <a:endParaRPr lang="en-US" sz="1300" dirty="0"/>
          </a:p>
        </p:txBody>
      </p:sp>
      <p:sp>
        <p:nvSpPr>
          <p:cNvPr id="24" name="Shape 22"/>
          <p:cNvSpPr/>
          <p:nvPr/>
        </p:nvSpPr>
        <p:spPr>
          <a:xfrm>
            <a:off x="960120" y="5541264"/>
            <a:ext cx="384048" cy="384048"/>
          </a:xfrm>
          <a:prstGeom prst="ellipse">
            <a:avLst/>
          </a:prstGeom>
          <a:solidFill>
            <a:srgbClr val="0E6B6A"/>
          </a:solidFill>
          <a:ln w="12700">
            <a:solidFill>
              <a:srgbClr val="0E6B6A"/>
            </a:solidFill>
            <a:prstDash val="solid"/>
          </a:ln>
        </p:spPr>
        <p:txBody>
          <a:bodyPr/>
          <a:lstStyle/>
          <a:p>
            <a:endParaRPr lang="en-US"/>
          </a:p>
        </p:txBody>
      </p:sp>
      <p:sp>
        <p:nvSpPr>
          <p:cNvPr id="25" name="Text 23"/>
          <p:cNvSpPr/>
          <p:nvPr/>
        </p:nvSpPr>
        <p:spPr>
          <a:xfrm>
            <a:off x="960120" y="5559552"/>
            <a:ext cx="384048" cy="347472"/>
          </a:xfrm>
          <a:prstGeom prst="rect">
            <a:avLst/>
          </a:prstGeom>
          <a:noFill/>
          <a:ln/>
        </p:spPr>
        <p:txBody>
          <a:bodyPr wrap="square" rtlCol="0" anchor="ctr"/>
          <a:lstStyle/>
          <a:p>
            <a:pPr marL="0" indent="0" algn="ctr">
              <a:buNone/>
            </a:pPr>
            <a:r>
              <a:rPr lang="en-US" sz="1600" b="1" dirty="0">
                <a:solidFill>
                  <a:srgbClr val="FFFFFF"/>
                </a:solidFill>
                <a:latin typeface="Calibri" pitchFamily="34" charset="0"/>
                <a:ea typeface="Calibri" pitchFamily="34" charset="-122"/>
                <a:cs typeface="Calibri" pitchFamily="34" charset="-120"/>
              </a:rPr>
              <a:t>5</a:t>
            </a:r>
            <a:endParaRPr lang="en-US" sz="1600" dirty="0"/>
          </a:p>
        </p:txBody>
      </p:sp>
      <p:sp>
        <p:nvSpPr>
          <p:cNvPr id="26" name="Text 24"/>
          <p:cNvSpPr/>
          <p:nvPr/>
        </p:nvSpPr>
        <p:spPr>
          <a:xfrm>
            <a:off x="1463040" y="5449824"/>
            <a:ext cx="9814255" cy="292608"/>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Plan check-in/check-out</a:t>
            </a:r>
            <a:endParaRPr lang="en-US" sz="1600" dirty="0"/>
          </a:p>
        </p:txBody>
      </p:sp>
      <p:sp>
        <p:nvSpPr>
          <p:cNvPr id="27" name="Text 25"/>
          <p:cNvSpPr/>
          <p:nvPr/>
        </p:nvSpPr>
        <p:spPr>
          <a:xfrm>
            <a:off x="1463040" y="5797296"/>
            <a:ext cx="9814255" cy="466344"/>
          </a:xfrm>
          <a:prstGeom prst="rect">
            <a:avLst/>
          </a:prstGeom>
          <a:noFill/>
          <a:ln/>
        </p:spPr>
        <p:txBody>
          <a:bodyPr wrap="square" rtlCol="0" anchor="ctr"/>
          <a:lstStyle/>
          <a:p>
            <a:pPr marL="0" indent="0">
              <a:buNone/>
            </a:pPr>
            <a:r>
              <a:rPr lang="en-US" sz="1300" dirty="0">
                <a:solidFill>
                  <a:srgbClr val="2D3748"/>
                </a:solidFill>
                <a:latin typeface="Calibri" pitchFamily="34" charset="0"/>
                <a:ea typeface="Calibri" pitchFamily="34" charset="-122"/>
                <a:cs typeface="Calibri" pitchFamily="34" charset="-120"/>
              </a:rPr>
              <a:t>Set meeting points and require completion confirmation to avoid missed zones.</a:t>
            </a:r>
            <a:endParaRPr lang="en-US" sz="13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County track template (fillable slide)</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Text 5"/>
          <p:cNvSpPr/>
          <p:nvPr/>
        </p:nvSpPr>
        <p:spPr>
          <a:xfrm>
            <a:off x="548640" y="868680"/>
            <a:ext cx="11094415" cy="320040"/>
          </a:xfrm>
          <a:prstGeom prst="rect">
            <a:avLst/>
          </a:prstGeom>
          <a:noFill/>
          <a:ln/>
        </p:spPr>
        <p:txBody>
          <a:bodyPr wrap="square" rtlCol="0" anchor="ctr"/>
          <a:lstStyle/>
          <a:p>
            <a:pPr marL="0" indent="0">
              <a:buNone/>
            </a:pPr>
            <a:r>
              <a:rPr lang="en-US" sz="1300" dirty="0">
                <a:solidFill>
                  <a:srgbClr val="6B7280"/>
                </a:solidFill>
                <a:latin typeface="Calibri" pitchFamily="34" charset="0"/>
                <a:ea typeface="Calibri" pitchFamily="34" charset="-122"/>
                <a:cs typeface="Calibri" pitchFamily="34" charset="-120"/>
              </a:rPr>
              <a:t>Use this slide as a worksheet during planning. Duplicate it for each track if helpful.</a:t>
            </a:r>
            <a:endParaRPr lang="en-US" sz="1300" dirty="0"/>
          </a:p>
        </p:txBody>
      </p:sp>
      <p:sp>
        <p:nvSpPr>
          <p:cNvPr id="8" name="Shape 6"/>
          <p:cNvSpPr/>
          <p:nvPr/>
        </p:nvSpPr>
        <p:spPr>
          <a:xfrm>
            <a:off x="548640" y="1234440"/>
            <a:ext cx="5943600" cy="534924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9" name="Text 7"/>
          <p:cNvSpPr/>
          <p:nvPr/>
        </p:nvSpPr>
        <p:spPr>
          <a:xfrm>
            <a:off x="868680" y="1463040"/>
            <a:ext cx="530352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Track plan (fill in)</a:t>
            </a:r>
            <a:endParaRPr lang="en-US" sz="1600" dirty="0"/>
          </a:p>
        </p:txBody>
      </p:sp>
      <p:sp>
        <p:nvSpPr>
          <p:cNvPr id="10" name="Text 8"/>
          <p:cNvSpPr/>
          <p:nvPr/>
        </p:nvSpPr>
        <p:spPr>
          <a:xfrm>
            <a:off x="960120" y="1920240"/>
            <a:ext cx="5120640" cy="448056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County: ____________________________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 name/ID: ______________________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Towns/areas included: _______________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Meeting point / staging location: 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Local Team Lead (name + phone): 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 volunteer teams assigned: _________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Known priority locations: ____________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Safety notes / access constraints: ____</a:t>
            </a:r>
            <a:endParaRPr lang="en-US" sz="1400" dirty="0"/>
          </a:p>
        </p:txBody>
      </p:sp>
      <p:sp>
        <p:nvSpPr>
          <p:cNvPr id="11" name="Shape 9"/>
          <p:cNvSpPr/>
          <p:nvPr/>
        </p:nvSpPr>
        <p:spPr>
          <a:xfrm>
            <a:off x="6629400" y="1234440"/>
            <a:ext cx="5013655" cy="5349240"/>
          </a:xfrm>
          <a:prstGeom prst="roundRect">
            <a:avLst/>
          </a:prstGeom>
          <a:solidFill>
            <a:srgbClr val="F9FAFB"/>
          </a:solidFill>
          <a:ln w="12700">
            <a:solidFill>
              <a:srgbClr val="D1D5DB"/>
            </a:solidFill>
            <a:prstDash val="solid"/>
          </a:ln>
        </p:spPr>
        <p:txBody>
          <a:bodyPr/>
          <a:lstStyle/>
          <a:p>
            <a:endParaRPr lang="en-US"/>
          </a:p>
        </p:txBody>
      </p:sp>
      <p:sp>
        <p:nvSpPr>
          <p:cNvPr id="12" name="Text 10"/>
          <p:cNvSpPr/>
          <p:nvPr/>
        </p:nvSpPr>
        <p:spPr>
          <a:xfrm>
            <a:off x="6629400" y="3154680"/>
            <a:ext cx="5013655" cy="1097280"/>
          </a:xfrm>
          <a:prstGeom prst="rect">
            <a:avLst/>
          </a:prstGeom>
          <a:noFill/>
          <a:ln/>
        </p:spPr>
        <p:txBody>
          <a:bodyPr wrap="square" rtlCol="0" anchor="ctr"/>
          <a:lstStyle/>
          <a:p>
            <a:pPr marL="0" indent="0" algn="ctr">
              <a:buNone/>
            </a:pPr>
            <a:r>
              <a:rPr lang="en-US" sz="1600" b="1" dirty="0">
                <a:solidFill>
                  <a:srgbClr val="6B7280"/>
                </a:solidFill>
                <a:latin typeface="Calibri" pitchFamily="34" charset="0"/>
                <a:ea typeface="Calibri" pitchFamily="34" charset="-122"/>
                <a:cs typeface="Calibri" pitchFamily="34" charset="-120"/>
              </a:rPr>
              <a:t>INSERT TRACK MAP</a:t>
            </a:r>
            <a:endParaRPr lang="en-US" sz="1600" dirty="0"/>
          </a:p>
          <a:p>
            <a:pPr marL="0" indent="0" algn="ctr">
              <a:buNone/>
            </a:pPr>
            <a:r>
              <a:rPr lang="en-US" sz="1600" b="1" dirty="0">
                <a:solidFill>
                  <a:srgbClr val="6B7280"/>
                </a:solidFill>
                <a:latin typeface="Calibri" pitchFamily="34" charset="0"/>
                <a:ea typeface="Calibri" pitchFamily="34" charset="-122"/>
                <a:cs typeface="Calibri" pitchFamily="34" charset="-120"/>
              </a:rPr>
              <a:t>(or screenshot from mapping tool)</a:t>
            </a:r>
            <a:endParaRPr lang="en-US" sz="1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Preventing duplication &amp; confirming coverage</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11094415" cy="45262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County Lead + Local Lead checklist</a:t>
            </a:r>
            <a:endParaRPr lang="en-US" sz="1600" dirty="0"/>
          </a:p>
        </p:txBody>
      </p:sp>
      <p:sp>
        <p:nvSpPr>
          <p:cNvPr id="9" name="Text 7"/>
          <p:cNvSpPr/>
          <p:nvPr/>
        </p:nvSpPr>
        <p:spPr>
          <a:xfrm>
            <a:off x="960120" y="1783080"/>
            <a:ext cx="10271455" cy="36576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Every volunteer team has a named track + boundaries (map) before deployment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Launch check-in: “Team X started Track B at ___ time”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If teams encounter the same person/location: follow the de-duplication protocol in training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Completion check-out: “Track B complete; no additional sites found / sites found at ___”</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Document gaps and reasons (weather, access, safety) so the story is clear</a:t>
            </a:r>
            <a:endParaRPr lang="en-US" sz="1400" dirty="0"/>
          </a:p>
        </p:txBody>
      </p:sp>
      <p:sp>
        <p:nvSpPr>
          <p:cNvPr id="10" name="Text 8"/>
          <p:cNvSpPr/>
          <p:nvPr/>
        </p:nvSpPr>
        <p:spPr>
          <a:xfrm>
            <a:off x="548640" y="5897880"/>
            <a:ext cx="11094415" cy="594360"/>
          </a:xfrm>
          <a:prstGeom prst="rect">
            <a:avLst/>
          </a:prstGeom>
          <a:solidFill>
            <a:srgbClr val="FFF7ED"/>
          </a:solidFill>
          <a:ln>
            <a:solidFill>
              <a:srgbClr val="FED7AA"/>
            </a:solidFill>
          </a:ln>
        </p:spPr>
        <p:txBody>
          <a:bodyPr wrap="square" lIns="3175" tIns="3175" rIns="3175" bIns="3175" rtlCol="0" anchor="ctr"/>
          <a:lstStyle/>
          <a:p>
            <a:pPr marL="0" indent="0">
              <a:buNone/>
            </a:pPr>
            <a:r>
              <a:rPr lang="en-US" sz="1400" b="1" dirty="0">
                <a:solidFill>
                  <a:srgbClr val="2D3748"/>
                </a:solidFill>
                <a:latin typeface="Calibri" pitchFamily="34" charset="0"/>
                <a:ea typeface="Calibri" pitchFamily="34" charset="-122"/>
                <a:cs typeface="Calibri" pitchFamily="34" charset="-120"/>
              </a:rPr>
              <a:t>Pro tip: A simple “track completion log” (even a shared spreadsheet) prevents chaos.</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Safety &amp; respectful engagement (non-negotiables)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5387188"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4747108"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Safety basics</a:t>
            </a:r>
            <a:endParaRPr lang="en-US" sz="1600" dirty="0"/>
          </a:p>
        </p:txBody>
      </p:sp>
      <p:sp>
        <p:nvSpPr>
          <p:cNvPr id="9" name="Text 7"/>
          <p:cNvSpPr/>
          <p:nvPr/>
        </p:nvSpPr>
        <p:spPr>
          <a:xfrm>
            <a:off x="960120" y="1783080"/>
            <a:ext cx="4564228"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Always work in pairs/teams; never alone in remote areas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Do not enter tents, vehicles, or enclosed structures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Maintain situational awareness; trust your gut and leave if unsure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Use reflective gear/flashlights and plan for weather</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Know the escalation path (Local Lead → County Lead → emergency services)</a:t>
            </a:r>
            <a:endParaRPr lang="en-US" sz="1400" dirty="0"/>
          </a:p>
        </p:txBody>
      </p:sp>
      <p:sp>
        <p:nvSpPr>
          <p:cNvPr id="10" name="Shape 8"/>
          <p:cNvSpPr/>
          <p:nvPr/>
        </p:nvSpPr>
        <p:spPr>
          <a:xfrm>
            <a:off x="6255868" y="1097280"/>
            <a:ext cx="5387188"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6575908" y="1325880"/>
            <a:ext cx="4747108"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Respectful engagement</a:t>
            </a:r>
            <a:endParaRPr lang="en-US" sz="1600" dirty="0"/>
          </a:p>
        </p:txBody>
      </p:sp>
      <p:sp>
        <p:nvSpPr>
          <p:cNvPr id="12" name="Text 10"/>
          <p:cNvSpPr/>
          <p:nvPr/>
        </p:nvSpPr>
        <p:spPr>
          <a:xfrm>
            <a:off x="6667348" y="1783080"/>
            <a:ext cx="4564228"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Introduce yourself clearly; explain this is voluntary</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Use trauma-informed language: calm, non-judgmental, patient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If someone declines: thank them and move on—no pressure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Avoid collecting unnecessary personal details; follow survey prompts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Offer resource info if your local protocol includes it</a:t>
            </a:r>
            <a:endParaRPr lang="en-US"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The Count App (how it fits into the workflow)</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11094415" cy="45262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Why we use the app (benefits)</a:t>
            </a:r>
            <a:endParaRPr lang="en-US" sz="1600" dirty="0"/>
          </a:p>
        </p:txBody>
      </p:sp>
      <p:sp>
        <p:nvSpPr>
          <p:cNvPr id="9" name="Text 7"/>
          <p:cNvSpPr/>
          <p:nvPr/>
        </p:nvSpPr>
        <p:spPr>
          <a:xfrm>
            <a:off x="960120" y="1783080"/>
            <a:ext cx="10271455" cy="36576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Standardizes survey questions and reduces missing fields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Speeds up data submission and post-count review</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Supports consistent documentation of where coverage occurred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Makes it easier to train new volunteers (guided workflow)</a:t>
            </a:r>
            <a:endParaRPr lang="en-US" sz="1400" dirty="0"/>
          </a:p>
        </p:txBody>
      </p:sp>
      <p:sp>
        <p:nvSpPr>
          <p:cNvPr id="10" name="Text 8"/>
          <p:cNvSpPr/>
          <p:nvPr/>
        </p:nvSpPr>
        <p:spPr>
          <a:xfrm>
            <a:off x="548640" y="5897880"/>
            <a:ext cx="11094415" cy="594360"/>
          </a:xfrm>
          <a:prstGeom prst="rect">
            <a:avLst/>
          </a:prstGeom>
          <a:solidFill>
            <a:srgbClr val="E8F1F1"/>
          </a:solidFill>
          <a:ln>
            <a:solidFill>
              <a:srgbClr val="BFE3E3"/>
            </a:solidFill>
          </a:ln>
        </p:spPr>
        <p:txBody>
          <a:bodyPr wrap="square" lIns="3175" tIns="3175" rIns="3175" bIns="3175" rtlCol="0" anchor="ctr"/>
          <a:lstStyle/>
          <a:p>
            <a:pPr marL="0" indent="0">
              <a:buNone/>
            </a:pPr>
            <a:r>
              <a:rPr lang="en-US" sz="1400" b="1" dirty="0">
                <a:solidFill>
                  <a:srgbClr val="0F2D3F"/>
                </a:solidFill>
                <a:latin typeface="Calibri" pitchFamily="34" charset="0"/>
                <a:ea typeface="Calibri" pitchFamily="34" charset="-122"/>
                <a:cs typeface="Calibri" pitchFamily="34" charset="-120"/>
              </a:rPr>
              <a:t>County Lead expectation: confirm every Local Lead/team has access BEFORE count day.</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Accessing the Count App</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51560"/>
            <a:ext cx="7315200" cy="53035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280160"/>
            <a:ext cx="667512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Step-by-step (replace placeholders)</a:t>
            </a:r>
            <a:endParaRPr lang="en-US" sz="1600" dirty="0"/>
          </a:p>
        </p:txBody>
      </p:sp>
      <p:sp>
        <p:nvSpPr>
          <p:cNvPr id="9" name="Text 7"/>
          <p:cNvSpPr/>
          <p:nvPr/>
        </p:nvSpPr>
        <p:spPr>
          <a:xfrm>
            <a:off x="960120" y="1737360"/>
            <a:ext cx="6492240" cy="44348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1) Go to website: www.pitcounter.com</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2) Enter: Survey Code (Enter code exactly as provided)</a:t>
            </a:r>
          </a:p>
          <a:p>
            <a:pPr marL="711200" lvl="1"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App Testing- </a:t>
            </a:r>
            <a:r>
              <a:rPr lang="en-US" sz="1200" cap="all" dirty="0">
                <a:solidFill>
                  <a:schemeClr val="bg1"/>
                </a:solidFill>
              </a:rPr>
              <a:t>VHX83J</a:t>
            </a:r>
            <a:endParaRPr lang="en-US" sz="1200" dirty="0">
              <a:solidFill>
                <a:schemeClr val="bg1"/>
              </a:solidFill>
              <a:ea typeface="Calibri" pitchFamily="34" charset="-122"/>
              <a:cs typeface="Calibri" pitchFamily="34" charset="-120"/>
            </a:endParaRPr>
          </a:p>
          <a:p>
            <a:pPr marL="711200" lvl="1"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PIT Survey will be provided prior to Count </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3) Enter name and phone number (this is used for survey tracking purposes only and will not be provided for 3</a:t>
            </a:r>
            <a:r>
              <a:rPr lang="en-US" sz="1400" baseline="30000" dirty="0">
                <a:solidFill>
                  <a:srgbClr val="2D3748"/>
                </a:solidFill>
                <a:latin typeface="Calibri" pitchFamily="34" charset="0"/>
                <a:ea typeface="Calibri" pitchFamily="34" charset="-122"/>
                <a:cs typeface="Calibri" pitchFamily="34" charset="-120"/>
              </a:rPr>
              <a:t>rd</a:t>
            </a:r>
            <a:r>
              <a:rPr lang="en-US" sz="1400" dirty="0">
                <a:solidFill>
                  <a:srgbClr val="2D3748"/>
                </a:solidFill>
                <a:latin typeface="Calibri" pitchFamily="34" charset="0"/>
                <a:ea typeface="Calibri" pitchFamily="34" charset="-122"/>
                <a:cs typeface="Calibri" pitchFamily="34" charset="-120"/>
              </a:rPr>
              <a:t> party and sales purposes.)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4) The map will automatically track your location; volunteers will be able to see the outline of their region </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5) Complete a test survey </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6) Troubleshooting contact (RNCoC/app support):</a:t>
            </a:r>
          </a:p>
          <a:p>
            <a:pPr marL="711200" lvl="1"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Email: </a:t>
            </a:r>
            <a:r>
              <a:rPr lang="en-US" sz="1400" dirty="0">
                <a:solidFill>
                  <a:srgbClr val="2D3748"/>
                </a:solidFill>
                <a:latin typeface="Calibri" pitchFamily="34" charset="0"/>
                <a:ea typeface="Calibri" pitchFamily="34" charset="-122"/>
                <a:cs typeface="Calibri" pitchFamily="34" charset="-120"/>
                <a:hlinkClick r:id="rId3"/>
              </a:rPr>
              <a:t>rncoc@wingedwolf.org</a:t>
            </a:r>
            <a:endParaRPr lang="en-US" sz="1400" dirty="0">
              <a:solidFill>
                <a:srgbClr val="2D3748"/>
              </a:solidFill>
              <a:latin typeface="Calibri" pitchFamily="34" charset="0"/>
              <a:ea typeface="Calibri" pitchFamily="34" charset="-122"/>
              <a:cs typeface="Calibri" pitchFamily="34" charset="-120"/>
            </a:endParaRPr>
          </a:p>
          <a:p>
            <a:pPr marL="711200" lvl="1"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Phone: </a:t>
            </a:r>
            <a:endParaRPr lang="en-US" sz="1400" dirty="0"/>
          </a:p>
        </p:txBody>
      </p:sp>
      <p:sp>
        <p:nvSpPr>
          <p:cNvPr id="10" name="Shape 8"/>
          <p:cNvSpPr/>
          <p:nvPr/>
        </p:nvSpPr>
        <p:spPr>
          <a:xfrm>
            <a:off x="8731815" y="1243090"/>
            <a:ext cx="2760802" cy="4668053"/>
          </a:xfrm>
          <a:prstGeom prst="roundRect">
            <a:avLst/>
          </a:prstGeom>
          <a:solidFill>
            <a:srgbClr val="F9FAFB"/>
          </a:solidFill>
          <a:ln w="12700">
            <a:solidFill>
              <a:srgbClr val="D1D5DB"/>
            </a:solidFill>
            <a:prstDash val="solid"/>
          </a:ln>
        </p:spPr>
        <p:txBody>
          <a:bodyPr/>
          <a:lstStyle/>
          <a:p>
            <a:endParaRPr lang="en-US"/>
          </a:p>
        </p:txBody>
      </p:sp>
      <p:pic>
        <p:nvPicPr>
          <p:cNvPr id="2050" name="Picture 2">
            <a:extLst>
              <a:ext uri="{FF2B5EF4-FFF2-40B4-BE49-F238E27FC236}">
                <a16:creationId xmlns:a16="http://schemas.microsoft.com/office/drawing/2014/main" id="{AD2FCB54-974E-F35B-D2C3-61149006C6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1497" y="1416659"/>
            <a:ext cx="875692" cy="189338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C4B29AD-CBA2-E387-F3A1-74B3349F18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37099" y="1416660"/>
            <a:ext cx="874815" cy="189338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3E0D5A84-42AA-7B55-2687-1E4F3FAE14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1497" y="3483616"/>
            <a:ext cx="904542" cy="195772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DAFF81A2-D307-1653-732F-FA902681CD1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47612" y="3508084"/>
            <a:ext cx="904542" cy="19577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App walkthrough video (from the app creator)</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143000"/>
            <a:ext cx="7498080" cy="5074920"/>
          </a:xfrm>
          <a:prstGeom prst="roundRect">
            <a:avLst/>
          </a:prstGeom>
          <a:solidFill>
            <a:srgbClr val="111827">
              <a:alpha val="95000"/>
            </a:srgbClr>
          </a:solidFill>
          <a:ln w="12700">
            <a:solidFill>
              <a:srgbClr val="111827"/>
            </a:solidFill>
            <a:prstDash val="solid"/>
          </a:ln>
        </p:spPr>
        <p:txBody>
          <a:bodyPr/>
          <a:lstStyle/>
          <a:p>
            <a:endParaRPr lang="en-US"/>
          </a:p>
        </p:txBody>
      </p:sp>
      <p:sp>
        <p:nvSpPr>
          <p:cNvPr id="8" name="Text 6"/>
          <p:cNvSpPr/>
          <p:nvPr/>
        </p:nvSpPr>
        <p:spPr>
          <a:xfrm>
            <a:off x="548640" y="3063240"/>
            <a:ext cx="7498080" cy="914400"/>
          </a:xfrm>
          <a:prstGeom prst="rect">
            <a:avLst/>
          </a:prstGeom>
          <a:noFill/>
          <a:ln/>
        </p:spPr>
        <p:txBody>
          <a:bodyPr wrap="square" rtlCol="0" anchor="ctr"/>
          <a:lstStyle/>
          <a:p>
            <a:pPr algn="ctr"/>
            <a:endParaRPr lang="en-US" sz="2200" b="1" dirty="0">
              <a:solidFill>
                <a:srgbClr val="FFFFFF"/>
              </a:solidFill>
              <a:latin typeface="Calibri" pitchFamily="34" charset="0"/>
              <a:ea typeface="Calibri" pitchFamily="34" charset="-122"/>
              <a:cs typeface="Calibri" pitchFamily="34" charset="-120"/>
            </a:endParaRPr>
          </a:p>
        </p:txBody>
      </p:sp>
      <p:sp>
        <p:nvSpPr>
          <p:cNvPr id="9" name="Shape 7"/>
          <p:cNvSpPr/>
          <p:nvPr/>
        </p:nvSpPr>
        <p:spPr>
          <a:xfrm rot="5400000">
            <a:off x="3977640" y="2148840"/>
            <a:ext cx="685800" cy="685800"/>
          </a:xfrm>
          <a:prstGeom prst="triangle">
            <a:avLst/>
          </a:prstGeom>
          <a:solidFill>
            <a:srgbClr val="D97706"/>
          </a:solidFill>
          <a:ln w="12700">
            <a:solidFill>
              <a:srgbClr val="D97706"/>
            </a:solidFill>
            <a:prstDash val="solid"/>
          </a:ln>
        </p:spPr>
        <p:txBody>
          <a:bodyPr/>
          <a:lstStyle/>
          <a:p>
            <a:endParaRPr lang="en-US"/>
          </a:p>
        </p:txBody>
      </p:sp>
      <p:sp>
        <p:nvSpPr>
          <p:cNvPr id="10" name="Shape 8"/>
          <p:cNvSpPr/>
          <p:nvPr/>
        </p:nvSpPr>
        <p:spPr>
          <a:xfrm>
            <a:off x="8229600" y="1143000"/>
            <a:ext cx="3413455" cy="50749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8549640" y="1371600"/>
            <a:ext cx="277337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How to use this video</a:t>
            </a:r>
            <a:endParaRPr lang="en-US" sz="1600" dirty="0"/>
          </a:p>
        </p:txBody>
      </p:sp>
      <p:sp>
        <p:nvSpPr>
          <p:cNvPr id="12" name="Text 10"/>
          <p:cNvSpPr/>
          <p:nvPr/>
        </p:nvSpPr>
        <p:spPr>
          <a:xfrm>
            <a:off x="8641080" y="1828800"/>
            <a:ext cx="2590495" cy="42062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Assign as pre-work for Local Leads and volunteer teams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Pause at key steps during training (login, start survey, submit)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Collect questions and route to RNCoC/app support</a:t>
            </a:r>
            <a:endParaRPr lang="en-US" sz="1400" dirty="0"/>
          </a:p>
        </p:txBody>
      </p:sp>
      <p:pic>
        <p:nvPicPr>
          <p:cNvPr id="13" name="Online Media 12" title="Hyperion Volunteer Training">
            <a:hlinkClick r:id="" action="ppaction://media"/>
            <a:extLst>
              <a:ext uri="{FF2B5EF4-FFF2-40B4-BE49-F238E27FC236}">
                <a16:creationId xmlns:a16="http://schemas.microsoft.com/office/drawing/2014/main" id="{1EB59696-C718-AA77-EBD4-D172258936F1}"/>
              </a:ext>
            </a:extLst>
          </p:cNvPr>
          <p:cNvPicPr>
            <a:picLocks noRot="1" noChangeAspect="1"/>
          </p:cNvPicPr>
          <p:nvPr>
            <a:videoFile r:link="rId1"/>
          </p:nvPr>
        </p:nvPicPr>
        <p:blipFill>
          <a:blip r:embed="rId4"/>
          <a:stretch>
            <a:fillRect/>
          </a:stretch>
        </p:blipFill>
        <p:spPr>
          <a:xfrm>
            <a:off x="365760" y="1431036"/>
            <a:ext cx="7582237" cy="428396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What we will cover today</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960120"/>
            <a:ext cx="3840480" cy="402336"/>
          </a:xfrm>
          <a:prstGeom prst="roundRect">
            <a:avLst/>
          </a:prstGeom>
          <a:solidFill>
            <a:srgbClr val="F4EFE6"/>
          </a:solidFill>
          <a:ln w="12700">
            <a:solidFill>
              <a:srgbClr val="D1D5DB"/>
            </a:solidFill>
            <a:prstDash val="solid"/>
          </a:ln>
        </p:spPr>
        <p:txBody>
          <a:bodyPr/>
          <a:lstStyle/>
          <a:p>
            <a:endParaRPr lang="en-US"/>
          </a:p>
        </p:txBody>
      </p:sp>
      <p:sp>
        <p:nvSpPr>
          <p:cNvPr id="8" name="Text 6"/>
          <p:cNvSpPr/>
          <p:nvPr/>
        </p:nvSpPr>
        <p:spPr>
          <a:xfrm>
            <a:off x="713232" y="1042416"/>
            <a:ext cx="3511296" cy="274320"/>
          </a:xfrm>
          <a:prstGeom prst="rect">
            <a:avLst/>
          </a:prstGeom>
          <a:noFill/>
          <a:ln/>
        </p:spPr>
        <p:txBody>
          <a:bodyPr wrap="square" rtlCol="0" anchor="ctr"/>
          <a:lstStyle/>
          <a:p>
            <a:pPr marL="0" indent="0">
              <a:buNone/>
            </a:pPr>
            <a:r>
              <a:rPr lang="en-US" sz="1400" b="1" dirty="0">
                <a:solidFill>
                  <a:srgbClr val="2D3748"/>
                </a:solidFill>
                <a:latin typeface="Calibri" pitchFamily="34" charset="0"/>
                <a:ea typeface="Calibri" pitchFamily="34" charset="-122"/>
                <a:cs typeface="Calibri" pitchFamily="34" charset="-120"/>
              </a:rPr>
              <a:t>Training objectives</a:t>
            </a:r>
            <a:endParaRPr lang="en-US" sz="1400" dirty="0"/>
          </a:p>
        </p:txBody>
      </p:sp>
      <p:sp>
        <p:nvSpPr>
          <p:cNvPr id="9" name="Shape 7"/>
          <p:cNvSpPr/>
          <p:nvPr/>
        </p:nvSpPr>
        <p:spPr>
          <a:xfrm>
            <a:off x="548640" y="1463040"/>
            <a:ext cx="11094415" cy="49377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0" name="Text 8"/>
          <p:cNvSpPr/>
          <p:nvPr/>
        </p:nvSpPr>
        <p:spPr>
          <a:xfrm>
            <a:off x="868680" y="169164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By the end of this session, County Leads will be able to…</a:t>
            </a:r>
            <a:endParaRPr lang="en-US" sz="1600" dirty="0"/>
          </a:p>
        </p:txBody>
      </p:sp>
      <p:sp>
        <p:nvSpPr>
          <p:cNvPr id="11" name="Text 9"/>
          <p:cNvSpPr/>
          <p:nvPr/>
        </p:nvSpPr>
        <p:spPr>
          <a:xfrm>
            <a:off x="960120" y="2148840"/>
            <a:ext cx="10271455" cy="40690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Explain the purpose of the PIT Count and why accuracy matters in rural communities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Plan countywide coverage using maps and “tracks” (zones) to prevent gaps and duplication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Recruit and support Local Team Leads and volunteer teams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Set up communications, safety expectations, and day-of operations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Help teams access the Count App and complete a practice/test run</a:t>
            </a:r>
            <a:endParaRPr lang="en-US" sz="1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App practice &amp; troubleshooting checklist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6035040"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539496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Practice expectations</a:t>
            </a:r>
            <a:endParaRPr lang="en-US" sz="1600" dirty="0"/>
          </a:p>
        </p:txBody>
      </p:sp>
      <p:sp>
        <p:nvSpPr>
          <p:cNvPr id="9" name="Text 7"/>
          <p:cNvSpPr/>
          <p:nvPr/>
        </p:nvSpPr>
        <p:spPr>
          <a:xfrm>
            <a:off x="960120" y="1783080"/>
            <a:ext cx="5212080"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Every team completes at least 1 test survey before count day</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the device is charged and has needed permissions enabled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how the app behaves with low/no cell coverage (insert local guidance)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who to contact for technical issues during the count</a:t>
            </a:r>
            <a:endParaRPr lang="en-US" sz="1400" dirty="0"/>
          </a:p>
        </p:txBody>
      </p:sp>
      <p:sp>
        <p:nvSpPr>
          <p:cNvPr id="10" name="Shape 8"/>
          <p:cNvSpPr/>
          <p:nvPr/>
        </p:nvSpPr>
        <p:spPr>
          <a:xfrm>
            <a:off x="6720840" y="1097280"/>
            <a:ext cx="4922215"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7040880" y="1325880"/>
            <a:ext cx="42821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Quick fixes (common)</a:t>
            </a:r>
            <a:endParaRPr lang="en-US" sz="1600" dirty="0"/>
          </a:p>
        </p:txBody>
      </p:sp>
      <p:sp>
        <p:nvSpPr>
          <p:cNvPr id="12" name="Text 10"/>
          <p:cNvSpPr/>
          <p:nvPr/>
        </p:nvSpPr>
        <p:spPr>
          <a:xfrm>
            <a:off x="7132320" y="1783080"/>
            <a:ext cx="4099255"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Can’t log in → verify email/credentials + reset password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App crashes/freezes → restart app/device; check updates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Location services off → enable permissions (if required)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No connectivity → use offline workflow (if available) and sync later</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Low battery → car charger/power bank plan</a:t>
            </a: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Data quality (what “complete” looks like)</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6035040"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539496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Common issues to prevent</a:t>
            </a:r>
            <a:endParaRPr lang="en-US" sz="1600" dirty="0"/>
          </a:p>
        </p:txBody>
      </p:sp>
      <p:sp>
        <p:nvSpPr>
          <p:cNvPr id="9" name="Text 7"/>
          <p:cNvSpPr/>
          <p:nvPr/>
        </p:nvSpPr>
        <p:spPr>
          <a:xfrm>
            <a:off x="960120" y="1783080"/>
            <a:ext cx="5212080"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Missing required fields (household type, sleeping location, demographics)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Duplicate entries for the same person/household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Misclassification of sheltered vs. unsheltered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Incomplete notes when a location is inaccessible or unsafe</a:t>
            </a:r>
            <a:endParaRPr lang="en-US" sz="1400" dirty="0"/>
          </a:p>
        </p:txBody>
      </p:sp>
      <p:sp>
        <p:nvSpPr>
          <p:cNvPr id="10" name="Shape 8"/>
          <p:cNvSpPr/>
          <p:nvPr/>
        </p:nvSpPr>
        <p:spPr>
          <a:xfrm>
            <a:off x="6720840" y="1097280"/>
            <a:ext cx="4922215"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7040880" y="1325880"/>
            <a:ext cx="42821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County Lead review (after count)</a:t>
            </a:r>
            <a:endParaRPr lang="en-US" sz="1600" dirty="0"/>
          </a:p>
        </p:txBody>
      </p:sp>
      <p:sp>
        <p:nvSpPr>
          <p:cNvPr id="12" name="Text 10"/>
          <p:cNvSpPr/>
          <p:nvPr/>
        </p:nvSpPr>
        <p:spPr>
          <a:xfrm>
            <a:off x="7132320" y="1783080"/>
            <a:ext cx="4099255"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every track has a completion check-out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Scan for missing fields or obvious duplicates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Flag issues quickly for RNCoC support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Submit on time with any required documentation (maps/logs)</a:t>
            </a:r>
            <a:endParaRPr lang="en-US" sz="1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Count-day operations (County Lead checklist)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11094415" cy="47091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Day-of Logistics with Volunteers</a:t>
            </a:r>
            <a:endParaRPr lang="en-US" sz="1600" dirty="0"/>
          </a:p>
        </p:txBody>
      </p:sp>
      <p:sp>
        <p:nvSpPr>
          <p:cNvPr id="9" name="Text 7"/>
          <p:cNvSpPr/>
          <p:nvPr/>
        </p:nvSpPr>
        <p:spPr>
          <a:xfrm>
            <a:off x="960120" y="1783080"/>
            <a:ext cx="10271455" cy="38404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 teams can take a staggered approach to counting</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Counting in more populous areas (well lit part of cities and counties) can start at 5</a:t>
            </a:r>
            <a:r>
              <a:rPr lang="en-US" sz="1400" dirty="0">
                <a:solidFill>
                  <a:srgbClr val="2D3748"/>
                </a:solidFill>
                <a:latin typeface="Calibri" pitchFamily="34" charset="0"/>
                <a:ea typeface="Calibri" pitchFamily="34" charset="-122"/>
                <a:cs typeface="Calibri" pitchFamily="34" charset="-120"/>
                <a:sym typeface="Wingdings" panose="05000000000000000000" pitchFamily="2" charset="2"/>
              </a:rPr>
              <a:t>:00 AM with Volunteers arriving to meeting locations at 4:00 AM</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sym typeface="Wingdings" panose="05000000000000000000" pitchFamily="2" charset="2"/>
              </a:rPr>
              <a:t>Leads should ensure that all volunteers and team leads have applications downloaded on cellphones and devices for use</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sym typeface="Wingdings" panose="05000000000000000000" pitchFamily="2" charset="2"/>
              </a:rPr>
              <a:t>Provide a review of the training video </a:t>
            </a:r>
            <a:endParaRPr lang="en-US" sz="1400" dirty="0"/>
          </a:p>
        </p:txBody>
      </p:sp>
      <p:sp>
        <p:nvSpPr>
          <p:cNvPr id="10" name="Text 8"/>
          <p:cNvSpPr/>
          <p:nvPr/>
        </p:nvSpPr>
        <p:spPr>
          <a:xfrm>
            <a:off x="548640" y="5897880"/>
            <a:ext cx="11094415" cy="594360"/>
          </a:xfrm>
          <a:prstGeom prst="rect">
            <a:avLst/>
          </a:prstGeom>
          <a:solidFill>
            <a:srgbClr val="EEF2FF"/>
          </a:solidFill>
          <a:ln>
            <a:solidFill>
              <a:srgbClr val="C7D2FE"/>
            </a:solidFill>
          </a:ln>
        </p:spPr>
        <p:txBody>
          <a:bodyPr wrap="square" lIns="3175" tIns="3175" rIns="3175" bIns="3175" rtlCol="0" anchor="ctr"/>
          <a:lstStyle/>
          <a:p>
            <a:pPr marL="0" indent="0">
              <a:buNone/>
            </a:pPr>
            <a:r>
              <a:rPr lang="en-US" sz="1400" b="1" dirty="0">
                <a:solidFill>
                  <a:srgbClr val="0F2D3F"/>
                </a:solidFill>
                <a:latin typeface="Calibri" pitchFamily="34" charset="0"/>
                <a:ea typeface="Calibri" pitchFamily="34" charset="-122"/>
                <a:cs typeface="Calibri" pitchFamily="34" charset="-120"/>
              </a:rPr>
              <a:t>If it’s not written down, it didn’t happen: keep a simple log of decisions and coverage.</a:t>
            </a:r>
            <a:endParaRPr lang="en-US"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3A7554-C01F-555F-EE60-79C8B7255F10}"/>
            </a:ext>
          </a:extLst>
        </p:cNvPr>
        <p:cNvGrpSpPr/>
        <p:nvPr/>
      </p:nvGrpSpPr>
      <p:grpSpPr>
        <a:xfrm>
          <a:off x="0" y="0"/>
          <a:ext cx="0" cy="0"/>
          <a:chOff x="0" y="0"/>
          <a:chExt cx="0" cy="0"/>
        </a:xfrm>
      </p:grpSpPr>
      <p:sp>
        <p:nvSpPr>
          <p:cNvPr id="2" name="Shape 0">
            <a:extLst>
              <a:ext uri="{FF2B5EF4-FFF2-40B4-BE49-F238E27FC236}">
                <a16:creationId xmlns:a16="http://schemas.microsoft.com/office/drawing/2014/main" id="{0D7A07ED-1E6B-3B31-A827-4D9770A381E6}"/>
              </a:ext>
            </a:extLst>
          </p:cNvPr>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a:extLst>
              <a:ext uri="{FF2B5EF4-FFF2-40B4-BE49-F238E27FC236}">
                <a16:creationId xmlns:a16="http://schemas.microsoft.com/office/drawing/2014/main" id="{C778A5A9-F2DC-86EE-3AAE-9DDC79979EA1}"/>
              </a:ext>
            </a:extLst>
          </p:cNvPr>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Count-day operations (County Lead checklist)</a:t>
            </a:r>
            <a:endParaRPr lang="en-US" sz="2000" dirty="0"/>
          </a:p>
        </p:txBody>
      </p:sp>
      <p:sp>
        <p:nvSpPr>
          <p:cNvPr id="4" name="Text 2">
            <a:extLst>
              <a:ext uri="{FF2B5EF4-FFF2-40B4-BE49-F238E27FC236}">
                <a16:creationId xmlns:a16="http://schemas.microsoft.com/office/drawing/2014/main" id="{7E81CC20-08EA-AC48-75E5-13AA268CE0B5}"/>
              </a:ext>
            </a:extLst>
          </p:cNvPr>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a:extLst>
              <a:ext uri="{FF2B5EF4-FFF2-40B4-BE49-F238E27FC236}">
                <a16:creationId xmlns:a16="http://schemas.microsoft.com/office/drawing/2014/main" id="{BAB50E1B-A7AD-1A77-9A02-8B381794D954}"/>
              </a:ext>
            </a:extLst>
          </p:cNvPr>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a:extLst>
              <a:ext uri="{FF2B5EF4-FFF2-40B4-BE49-F238E27FC236}">
                <a16:creationId xmlns:a16="http://schemas.microsoft.com/office/drawing/2014/main" id="{F5F02371-E7B2-46C9-FB3E-AD7C75068CC2}"/>
              </a:ext>
            </a:extLst>
          </p:cNvPr>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a:extLst>
              <a:ext uri="{FF2B5EF4-FFF2-40B4-BE49-F238E27FC236}">
                <a16:creationId xmlns:a16="http://schemas.microsoft.com/office/drawing/2014/main" id="{574D6D5B-E289-BB06-37F8-F1A456F966AC}"/>
              </a:ext>
            </a:extLst>
          </p:cNvPr>
          <p:cNvSpPr/>
          <p:nvPr/>
        </p:nvSpPr>
        <p:spPr>
          <a:xfrm>
            <a:off x="548640" y="1097280"/>
            <a:ext cx="11094415" cy="47091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a:extLst>
              <a:ext uri="{FF2B5EF4-FFF2-40B4-BE49-F238E27FC236}">
                <a16:creationId xmlns:a16="http://schemas.microsoft.com/office/drawing/2014/main" id="{F259A85D-5982-4E4B-B79D-A6113CA92FEA}"/>
              </a:ext>
            </a:extLst>
          </p:cNvPr>
          <p:cNvSpPr/>
          <p:nvPr/>
        </p:nvSpPr>
        <p:spPr>
          <a:xfrm>
            <a:off x="868680" y="132588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Day-of checklist (print this)</a:t>
            </a:r>
            <a:endParaRPr lang="en-US" sz="1600" dirty="0"/>
          </a:p>
        </p:txBody>
      </p:sp>
      <p:sp>
        <p:nvSpPr>
          <p:cNvPr id="9" name="Text 7">
            <a:extLst>
              <a:ext uri="{FF2B5EF4-FFF2-40B4-BE49-F238E27FC236}">
                <a16:creationId xmlns:a16="http://schemas.microsoft.com/office/drawing/2014/main" id="{A36582AC-855A-7B25-AF54-51ABFF191EE5}"/>
              </a:ext>
            </a:extLst>
          </p:cNvPr>
          <p:cNvSpPr/>
          <p:nvPr/>
        </p:nvSpPr>
        <p:spPr>
          <a:xfrm>
            <a:off x="960120" y="1783080"/>
            <a:ext cx="10271455" cy="38404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Local Leads and volunteer teams are present (or activate backups)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 assignments, and meeting points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Verify app access (or paper backup plan) before deployment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Launch check-in: who is covering which track and when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Monitor progress; re-route teams if gaps appear</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Handle safety issues and escalations promptly</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Completion check-out for every track; collect notes on barriers</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Notify Coordinators once all tracks have been completed</a:t>
            </a:r>
            <a:endParaRPr lang="en-US" sz="1400" dirty="0"/>
          </a:p>
        </p:txBody>
      </p:sp>
      <p:sp>
        <p:nvSpPr>
          <p:cNvPr id="10" name="Text 8">
            <a:extLst>
              <a:ext uri="{FF2B5EF4-FFF2-40B4-BE49-F238E27FC236}">
                <a16:creationId xmlns:a16="http://schemas.microsoft.com/office/drawing/2014/main" id="{AC4DFFE2-EB78-0B2A-464D-2EFEF52B1FAB}"/>
              </a:ext>
            </a:extLst>
          </p:cNvPr>
          <p:cNvSpPr/>
          <p:nvPr/>
        </p:nvSpPr>
        <p:spPr>
          <a:xfrm>
            <a:off x="548640" y="5897880"/>
            <a:ext cx="11094415" cy="594360"/>
          </a:xfrm>
          <a:prstGeom prst="rect">
            <a:avLst/>
          </a:prstGeom>
          <a:solidFill>
            <a:srgbClr val="EEF2FF"/>
          </a:solidFill>
          <a:ln>
            <a:solidFill>
              <a:srgbClr val="C7D2FE"/>
            </a:solidFill>
          </a:ln>
        </p:spPr>
        <p:txBody>
          <a:bodyPr wrap="square" lIns="3175" tIns="3175" rIns="3175" bIns="3175" rtlCol="0" anchor="ctr"/>
          <a:lstStyle/>
          <a:p>
            <a:pPr marL="0" indent="0">
              <a:buNone/>
            </a:pPr>
            <a:r>
              <a:rPr lang="en-US" sz="1400" b="1" dirty="0">
                <a:solidFill>
                  <a:srgbClr val="0F2D3F"/>
                </a:solidFill>
                <a:latin typeface="Calibri" pitchFamily="34" charset="0"/>
                <a:ea typeface="Calibri" pitchFamily="34" charset="-122"/>
                <a:cs typeface="Calibri" pitchFamily="34" charset="-120"/>
              </a:rPr>
              <a:t>If it’s not written down, it didn’t happen: keep a simple log of decisions and coverage.</a:t>
            </a:r>
            <a:endParaRPr lang="en-US" sz="1400" dirty="0"/>
          </a:p>
        </p:txBody>
      </p:sp>
    </p:spTree>
    <p:extLst>
      <p:ext uri="{BB962C8B-B14F-4D97-AF65-F5344CB8AC3E}">
        <p14:creationId xmlns:p14="http://schemas.microsoft.com/office/powerpoint/2010/main" val="3637574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After the count: submission, debrief, improvement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6035040"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5394960" cy="365760"/>
          </a:xfrm>
          <a:prstGeom prst="rect">
            <a:avLst/>
          </a:prstGeom>
          <a:noFill/>
          <a:ln/>
        </p:spPr>
        <p:txBody>
          <a:bodyPr wrap="square" rtlCol="0" anchor="ctr"/>
          <a:lstStyle/>
          <a:p>
            <a:r>
              <a:rPr lang="en-US" sz="1600" b="1" dirty="0">
                <a:solidFill>
                  <a:srgbClr val="111827"/>
                </a:solidFill>
                <a:latin typeface="Calibri" pitchFamily="34" charset="0"/>
                <a:ea typeface="Calibri" pitchFamily="34" charset="-122"/>
                <a:cs typeface="Calibri" pitchFamily="34" charset="-120"/>
              </a:rPr>
              <a:t>Submit</a:t>
            </a:r>
            <a:endParaRPr lang="en-US" sz="1600" dirty="0"/>
          </a:p>
        </p:txBody>
      </p:sp>
      <p:sp>
        <p:nvSpPr>
          <p:cNvPr id="9" name="Text 7"/>
          <p:cNvSpPr/>
          <p:nvPr/>
        </p:nvSpPr>
        <p:spPr>
          <a:xfrm>
            <a:off x="960120" y="1783080"/>
            <a:ext cx="5212080"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 completion confirmations </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App submissions synced/confirmed </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Notes on inaccessible areas, safety issues, and weather impacts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Partner feedback (what worked, what didn’t)</a:t>
            </a:r>
            <a:endParaRPr lang="en-US" sz="1400" dirty="0"/>
          </a:p>
        </p:txBody>
      </p:sp>
      <p:sp>
        <p:nvSpPr>
          <p:cNvPr id="10" name="Shape 8"/>
          <p:cNvSpPr/>
          <p:nvPr/>
        </p:nvSpPr>
        <p:spPr>
          <a:xfrm>
            <a:off x="6720840" y="1097280"/>
            <a:ext cx="4922215"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7040880" y="1325880"/>
            <a:ext cx="42821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Debrief questions (capture while fresh)</a:t>
            </a:r>
            <a:endParaRPr lang="en-US" sz="1600" dirty="0"/>
          </a:p>
        </p:txBody>
      </p:sp>
      <p:sp>
        <p:nvSpPr>
          <p:cNvPr id="12" name="Text 10"/>
          <p:cNvSpPr/>
          <p:nvPr/>
        </p:nvSpPr>
        <p:spPr>
          <a:xfrm>
            <a:off x="7132320" y="1783080"/>
            <a:ext cx="4099255"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Were any tracks understaffed or too large?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Which locations were “new” or unexpected this year?</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What caused the biggest delays or confusion?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What would you change about recruitment/training?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What should RNCoC know for next year’s planning?</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Next steps &amp; contacts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6583680" cy="52120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325880"/>
            <a:ext cx="594360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Next steps (this week)</a:t>
            </a:r>
            <a:endParaRPr lang="en-US" sz="1600" dirty="0"/>
          </a:p>
        </p:txBody>
      </p:sp>
      <p:sp>
        <p:nvSpPr>
          <p:cNvPr id="9" name="Text 7"/>
          <p:cNvSpPr/>
          <p:nvPr/>
        </p:nvSpPr>
        <p:spPr>
          <a:xfrm>
            <a:off x="960120" y="1783080"/>
            <a:ext cx="5760720" cy="43434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your county’s Local Team Leads (and backups)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Draft your first track map and share for review</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Launch volunteer recruitment using RNCoC templates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Verify app access for you and at least one Local Lead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Schedule a short check-in with RNCoC PIT Lead as needed</a:t>
            </a:r>
            <a:endParaRPr lang="en-US" sz="1400" dirty="0"/>
          </a:p>
        </p:txBody>
      </p:sp>
      <p:sp>
        <p:nvSpPr>
          <p:cNvPr id="10" name="Shape 8"/>
          <p:cNvSpPr/>
          <p:nvPr/>
        </p:nvSpPr>
        <p:spPr>
          <a:xfrm>
            <a:off x="7818120" y="1097280"/>
            <a:ext cx="3824935" cy="5212080"/>
          </a:xfrm>
          <a:prstGeom prst="roundRect">
            <a:avLst/>
          </a:prstGeom>
          <a:solidFill>
            <a:srgbClr val="F4EFE6"/>
          </a:solidFill>
          <a:ln w="12700">
            <a:solidFill>
              <a:srgbClr val="D1D5DB"/>
            </a:solidFill>
            <a:prstDash val="solid"/>
          </a:ln>
        </p:spPr>
        <p:txBody>
          <a:bodyPr/>
          <a:lstStyle/>
          <a:p>
            <a:endParaRPr lang="en-US"/>
          </a:p>
        </p:txBody>
      </p:sp>
      <p:sp>
        <p:nvSpPr>
          <p:cNvPr id="11" name="Text 9"/>
          <p:cNvSpPr/>
          <p:nvPr/>
        </p:nvSpPr>
        <p:spPr>
          <a:xfrm>
            <a:off x="8001000" y="1325880"/>
            <a:ext cx="3459175" cy="4754880"/>
          </a:xfrm>
          <a:prstGeom prst="rect">
            <a:avLst/>
          </a:prstGeom>
          <a:noFill/>
          <a:ln/>
        </p:spPr>
        <p:txBody>
          <a:bodyPr wrap="square" rtlCol="0" anchor="ctr"/>
          <a:lstStyle/>
          <a:p>
            <a:pPr marL="0" indent="0">
              <a:buNone/>
            </a:pPr>
            <a:r>
              <a:rPr lang="en-US" sz="1400" dirty="0">
                <a:solidFill>
                  <a:srgbClr val="2D3748"/>
                </a:solidFill>
                <a:latin typeface="Calibri" pitchFamily="34" charset="0"/>
                <a:ea typeface="Calibri" pitchFamily="34" charset="-122"/>
                <a:cs typeface="Calibri" pitchFamily="34" charset="-120"/>
              </a:rPr>
              <a:t>RNCoC PIT Lead:</a:t>
            </a: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Name: __________________</a:t>
            </a: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Phone: ________________</a:t>
            </a: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Email: ________________</a:t>
            </a:r>
            <a:endParaRPr lang="en-US" sz="1400" dirty="0"/>
          </a:p>
          <a:p>
            <a:pPr marL="0" indent="0">
              <a:buNone/>
            </a:pP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App Support:</a:t>
            </a: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Name/Email: ___________</a:t>
            </a:r>
            <a:endParaRPr lang="en-US" sz="1400" dirty="0"/>
          </a:p>
          <a:p>
            <a:pPr marL="0" indent="0">
              <a:buNone/>
            </a:pP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Emergency:</a:t>
            </a:r>
            <a:endParaRPr lang="en-US" sz="1400" dirty="0"/>
          </a:p>
          <a:p>
            <a:pPr marL="0" indent="0">
              <a:buNone/>
            </a:pPr>
            <a:r>
              <a:rPr lang="en-US" sz="1400" dirty="0">
                <a:solidFill>
                  <a:srgbClr val="2D3748"/>
                </a:solidFill>
                <a:latin typeface="Calibri" pitchFamily="34" charset="0"/>
                <a:ea typeface="Calibri" pitchFamily="34" charset="-122"/>
                <a:cs typeface="Calibri" pitchFamily="34" charset="-120"/>
              </a:rPr>
              <a:t>Call 911</a:t>
            </a:r>
            <a:endParaRPr lang="en-US" sz="1400" dirty="0"/>
          </a:p>
        </p:txBody>
      </p:sp>
      <p:sp>
        <p:nvSpPr>
          <p:cNvPr id="12" name="Text 10"/>
          <p:cNvSpPr/>
          <p:nvPr/>
        </p:nvSpPr>
        <p:spPr>
          <a:xfrm>
            <a:off x="548640" y="6382512"/>
            <a:ext cx="11094415" cy="228600"/>
          </a:xfrm>
          <a:prstGeom prst="rect">
            <a:avLst/>
          </a:prstGeom>
          <a:noFill/>
          <a:ln/>
        </p:spPr>
        <p:txBody>
          <a:bodyPr wrap="square" rtlCol="0" anchor="ctr"/>
          <a:lstStyle/>
          <a:p>
            <a:pPr marL="0" indent="0">
              <a:buNone/>
            </a:pPr>
            <a:r>
              <a:rPr lang="en-US" sz="1400" b="1" dirty="0">
                <a:solidFill>
                  <a:srgbClr val="0F2D3F"/>
                </a:solidFill>
                <a:latin typeface="Calibri" pitchFamily="34" charset="0"/>
                <a:ea typeface="Calibri" pitchFamily="34" charset="-122"/>
                <a:cs typeface="Calibri" pitchFamily="34" charset="-120"/>
              </a:rPr>
              <a:t>Thank you for leading this work.</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Why an accurate PIT Count matters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371600"/>
            <a:ext cx="3484778" cy="44805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600200"/>
            <a:ext cx="2844698"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Resources &amp; funding</a:t>
            </a:r>
            <a:endParaRPr lang="en-US" sz="1600" dirty="0"/>
          </a:p>
        </p:txBody>
      </p:sp>
      <p:sp>
        <p:nvSpPr>
          <p:cNvPr id="9" name="Text 7"/>
          <p:cNvSpPr/>
          <p:nvPr/>
        </p:nvSpPr>
        <p:spPr>
          <a:xfrm>
            <a:off x="960120" y="2057400"/>
            <a:ext cx="2661818" cy="36118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PIT data is part of the information HUD uses for national reporting and local planning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Undercounting can make rural needs look smaller than they are</a:t>
            </a:r>
            <a:endParaRPr lang="en-US" sz="1400" dirty="0"/>
          </a:p>
        </p:txBody>
      </p:sp>
      <p:sp>
        <p:nvSpPr>
          <p:cNvPr id="10" name="Shape 8"/>
          <p:cNvSpPr/>
          <p:nvPr/>
        </p:nvSpPr>
        <p:spPr>
          <a:xfrm>
            <a:off x="4353458" y="1371600"/>
            <a:ext cx="3484778" cy="44805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4673498" y="1600200"/>
            <a:ext cx="2844698"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Planning &amp; strategy</a:t>
            </a:r>
            <a:endParaRPr lang="en-US" sz="1600" dirty="0"/>
          </a:p>
        </p:txBody>
      </p:sp>
      <p:sp>
        <p:nvSpPr>
          <p:cNvPr id="12" name="Text 10"/>
          <p:cNvSpPr/>
          <p:nvPr/>
        </p:nvSpPr>
        <p:spPr>
          <a:xfrm>
            <a:off x="4764938" y="2057400"/>
            <a:ext cx="2661818" cy="36118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Identifies where people are staying (and where outreach is needed)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Helps target services (youth, families, veterans, chronic homelessness)</a:t>
            </a:r>
            <a:endParaRPr lang="en-US" sz="1400" dirty="0"/>
          </a:p>
        </p:txBody>
      </p:sp>
      <p:sp>
        <p:nvSpPr>
          <p:cNvPr id="13" name="Shape 11"/>
          <p:cNvSpPr/>
          <p:nvPr/>
        </p:nvSpPr>
        <p:spPr>
          <a:xfrm>
            <a:off x="8158277" y="1371600"/>
            <a:ext cx="3484778" cy="448056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4" name="Text 12"/>
          <p:cNvSpPr/>
          <p:nvPr/>
        </p:nvSpPr>
        <p:spPr>
          <a:xfrm>
            <a:off x="8478317" y="1600200"/>
            <a:ext cx="2844698"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Visibility &amp; credibility</a:t>
            </a:r>
            <a:endParaRPr lang="en-US" sz="1600" dirty="0"/>
          </a:p>
        </p:txBody>
      </p:sp>
      <p:sp>
        <p:nvSpPr>
          <p:cNvPr id="15" name="Text 13"/>
          <p:cNvSpPr/>
          <p:nvPr/>
        </p:nvSpPr>
        <p:spPr>
          <a:xfrm>
            <a:off x="8569757" y="2057400"/>
            <a:ext cx="2661818" cy="361188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 consistent, well-run count builds trust with partners and communities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Clear documentation helps explain rural conditions and constraints</a:t>
            </a:r>
            <a:endParaRPr lang="en-US" sz="1400" dirty="0"/>
          </a:p>
        </p:txBody>
      </p:sp>
      <p:sp>
        <p:nvSpPr>
          <p:cNvPr id="16" name="Text 14"/>
          <p:cNvSpPr/>
          <p:nvPr/>
        </p:nvSpPr>
        <p:spPr>
          <a:xfrm>
            <a:off x="548640" y="5897880"/>
            <a:ext cx="11094415" cy="594360"/>
          </a:xfrm>
          <a:prstGeom prst="rect">
            <a:avLst/>
          </a:prstGeom>
          <a:solidFill>
            <a:srgbClr val="F4EFE6"/>
          </a:solidFill>
          <a:ln>
            <a:solidFill>
              <a:srgbClr val="D1D5DB"/>
            </a:solidFill>
          </a:ln>
        </p:spPr>
        <p:txBody>
          <a:bodyPr wrap="square" lIns="3175" tIns="3175" rIns="3175" bIns="3175" rtlCol="0" anchor="ctr"/>
          <a:lstStyle/>
          <a:p>
            <a:pPr marL="0" indent="0">
              <a:buNone/>
            </a:pPr>
            <a:r>
              <a:rPr lang="en-US" sz="1600" b="1" dirty="0">
                <a:solidFill>
                  <a:srgbClr val="2D3748"/>
                </a:solidFill>
                <a:latin typeface="Calibri" pitchFamily="34" charset="0"/>
                <a:ea typeface="Calibri" pitchFamily="34" charset="-122"/>
                <a:cs typeface="Calibri" pitchFamily="34" charset="-120"/>
              </a:rPr>
              <a:t>Bottom line: a “good count” is organized, consistent, safe, and well-documented.</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PIT Count basics (HUD context)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960120"/>
            <a:ext cx="5669280" cy="54406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188720"/>
            <a:ext cx="502920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What is the PIT Count?</a:t>
            </a:r>
            <a:endParaRPr lang="en-US" sz="1600" dirty="0"/>
          </a:p>
        </p:txBody>
      </p:sp>
      <p:sp>
        <p:nvSpPr>
          <p:cNvPr id="9" name="Text 7"/>
          <p:cNvSpPr/>
          <p:nvPr/>
        </p:nvSpPr>
        <p:spPr>
          <a:xfrm>
            <a:off x="960120" y="1645920"/>
            <a:ext cx="4846320" cy="45720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 count of people experiencing homelessness on a single night in January</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Includes people who are sheltered (ES/TH/Safe Haven) and unsheltered</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Locally planned and carried out by the Continuum of Care and partners</a:t>
            </a:r>
            <a:endParaRPr lang="en-US" sz="1400" dirty="0"/>
          </a:p>
        </p:txBody>
      </p:sp>
      <p:sp>
        <p:nvSpPr>
          <p:cNvPr id="10" name="Shape 8"/>
          <p:cNvSpPr/>
          <p:nvPr/>
        </p:nvSpPr>
        <p:spPr>
          <a:xfrm>
            <a:off x="6446520" y="960120"/>
            <a:ext cx="5196535" cy="54406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6766560" y="1188720"/>
            <a:ext cx="455645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Key terms (quick reference)</a:t>
            </a:r>
            <a:endParaRPr lang="en-US" sz="1600" dirty="0"/>
          </a:p>
        </p:txBody>
      </p:sp>
      <p:sp>
        <p:nvSpPr>
          <p:cNvPr id="12" name="Text 10"/>
          <p:cNvSpPr/>
          <p:nvPr/>
        </p:nvSpPr>
        <p:spPr>
          <a:xfrm>
            <a:off x="6858000" y="1645920"/>
            <a:ext cx="4373575" cy="45720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Sheltered: staying in an emergency shelter, transitional housing, or Safe Haven</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Unsheltered: staying in a place not meant for human habitation (e.g., outside, vehicle, abandoned building)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De-duplication: steps taken to avoid counting the same person more than once</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County Lead responsibilities (Before / During / After)</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143000"/>
            <a:ext cx="3545738" cy="5394960"/>
          </a:xfrm>
          <a:prstGeom prst="roundRect">
            <a:avLst/>
          </a:prstGeom>
          <a:solidFill>
            <a:srgbClr val="E8F1F1"/>
          </a:solidFill>
          <a:ln w="12700">
            <a:solidFill>
              <a:srgbClr val="D1D5DB"/>
            </a:solidFill>
            <a:prstDash val="solid"/>
          </a:ln>
          <a:effectLst>
            <a:outerShdw blurRad="27940" dist="15240" dir="2700000" algn="bl" rotWithShape="0">
              <a:srgbClr val="000000">
                <a:alpha val="10000"/>
              </a:srgbClr>
            </a:outerShdw>
          </a:effectLst>
        </p:spPr>
        <p:txBody>
          <a:bodyPr/>
          <a:lstStyle/>
          <a:p>
            <a:endParaRPr lang="en-US"/>
          </a:p>
        </p:txBody>
      </p:sp>
      <p:sp>
        <p:nvSpPr>
          <p:cNvPr id="8" name="Text 6"/>
          <p:cNvSpPr/>
          <p:nvPr/>
        </p:nvSpPr>
        <p:spPr>
          <a:xfrm>
            <a:off x="548640" y="1371600"/>
            <a:ext cx="3545738" cy="320040"/>
          </a:xfrm>
          <a:prstGeom prst="rect">
            <a:avLst/>
          </a:prstGeom>
          <a:noFill/>
          <a:ln/>
        </p:spPr>
        <p:txBody>
          <a:bodyPr wrap="square" rtlCol="0" anchor="ctr"/>
          <a:lstStyle/>
          <a:p>
            <a:pPr marL="0" indent="0" algn="ctr">
              <a:buNone/>
            </a:pPr>
            <a:r>
              <a:rPr lang="en-US" sz="1600" b="1" dirty="0">
                <a:solidFill>
                  <a:srgbClr val="0F2D3F"/>
                </a:solidFill>
                <a:latin typeface="Calibri" pitchFamily="34" charset="0"/>
                <a:ea typeface="Calibri" pitchFamily="34" charset="-122"/>
                <a:cs typeface="Calibri" pitchFamily="34" charset="-120"/>
              </a:rPr>
              <a:t>BEFORE</a:t>
            </a:r>
            <a:endParaRPr lang="en-US" sz="1600" dirty="0"/>
          </a:p>
        </p:txBody>
      </p:sp>
      <p:sp>
        <p:nvSpPr>
          <p:cNvPr id="9" name="Text 7"/>
          <p:cNvSpPr/>
          <p:nvPr/>
        </p:nvSpPr>
        <p:spPr>
          <a:xfrm>
            <a:off x="868680" y="1828800"/>
            <a:ext cx="2905658" cy="4389120"/>
          </a:xfrm>
          <a:prstGeom prst="rect">
            <a:avLst/>
          </a:prstGeom>
          <a:noFill/>
          <a:ln/>
        </p:spPr>
        <p:txBody>
          <a:bodyPr wrap="square" rtlCol="0" anchor="ctr"/>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Build/validate maps &amp; locations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Divide county into tracks (zones)</a:t>
            </a:r>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Collaborate with local agencies, law enforcement &amp; tribal partners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Recruit Local Leads + volunteers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Confirm training + app access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Prepare day-of comms &amp; supplies</a:t>
            </a:r>
          </a:p>
          <a:p>
            <a:pPr marL="254000" indent="-254000">
              <a:spcAft>
                <a:spcPts val="800"/>
              </a:spcAft>
              <a:buSzPct val="100000"/>
              <a:buChar char="•"/>
            </a:pPr>
            <a:endParaRPr lang="en-US" sz="1400" dirty="0"/>
          </a:p>
        </p:txBody>
      </p:sp>
      <p:sp>
        <p:nvSpPr>
          <p:cNvPr id="10" name="Shape 8"/>
          <p:cNvSpPr/>
          <p:nvPr/>
        </p:nvSpPr>
        <p:spPr>
          <a:xfrm>
            <a:off x="4322978" y="1143000"/>
            <a:ext cx="3545738" cy="5394960"/>
          </a:xfrm>
          <a:prstGeom prst="roundRect">
            <a:avLst/>
          </a:prstGeom>
          <a:solidFill>
            <a:srgbClr val="FFF7ED"/>
          </a:solidFill>
          <a:ln w="12700">
            <a:solidFill>
              <a:srgbClr val="D1D5DB"/>
            </a:solidFill>
            <a:prstDash val="solid"/>
          </a:ln>
          <a:effectLst>
            <a:outerShdw blurRad="27940" dist="15240" dir="2700000" algn="bl" rotWithShape="0">
              <a:srgbClr val="000000">
                <a:alpha val="10000"/>
              </a:srgbClr>
            </a:outerShdw>
          </a:effectLst>
        </p:spPr>
        <p:txBody>
          <a:bodyPr/>
          <a:lstStyle/>
          <a:p>
            <a:endParaRPr lang="en-US"/>
          </a:p>
        </p:txBody>
      </p:sp>
      <p:sp>
        <p:nvSpPr>
          <p:cNvPr id="11" name="Text 9"/>
          <p:cNvSpPr/>
          <p:nvPr/>
        </p:nvSpPr>
        <p:spPr>
          <a:xfrm>
            <a:off x="4322978" y="1371600"/>
            <a:ext cx="3545738" cy="320040"/>
          </a:xfrm>
          <a:prstGeom prst="rect">
            <a:avLst/>
          </a:prstGeom>
          <a:noFill/>
          <a:ln/>
        </p:spPr>
        <p:txBody>
          <a:bodyPr wrap="square" rtlCol="0" anchor="ctr"/>
          <a:lstStyle/>
          <a:p>
            <a:pPr marL="0" indent="0" algn="ctr">
              <a:buNone/>
            </a:pPr>
            <a:r>
              <a:rPr lang="en-US" sz="1600" b="1" dirty="0">
                <a:solidFill>
                  <a:srgbClr val="0F2D3F"/>
                </a:solidFill>
                <a:latin typeface="Calibri" pitchFamily="34" charset="0"/>
                <a:ea typeface="Calibri" pitchFamily="34" charset="-122"/>
                <a:cs typeface="Calibri" pitchFamily="34" charset="-120"/>
              </a:rPr>
              <a:t>DURING</a:t>
            </a:r>
            <a:endParaRPr lang="en-US" sz="1600" dirty="0"/>
          </a:p>
        </p:txBody>
      </p:sp>
      <p:sp>
        <p:nvSpPr>
          <p:cNvPr id="12" name="Text 10"/>
          <p:cNvSpPr/>
          <p:nvPr/>
        </p:nvSpPr>
        <p:spPr>
          <a:xfrm>
            <a:off x="4643018" y="1828800"/>
            <a:ext cx="2905658" cy="4389120"/>
          </a:xfrm>
          <a:prstGeom prst="rect">
            <a:avLst/>
          </a:prstGeom>
          <a:noFill/>
          <a:ln/>
        </p:spPr>
        <p:txBody>
          <a:bodyPr wrap="square" rtlCol="0" anchor="ctr"/>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Deploy teams + confirm coverage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Monitor safety + adjust routes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Prevent duplication (check-ins)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Support app troubleshooting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Track completion by zone</a:t>
            </a:r>
            <a:endParaRPr lang="en-US" sz="1400" dirty="0"/>
          </a:p>
        </p:txBody>
      </p:sp>
      <p:sp>
        <p:nvSpPr>
          <p:cNvPr id="13" name="Shape 11"/>
          <p:cNvSpPr/>
          <p:nvPr/>
        </p:nvSpPr>
        <p:spPr>
          <a:xfrm>
            <a:off x="8097317" y="1143000"/>
            <a:ext cx="3545738" cy="5394960"/>
          </a:xfrm>
          <a:prstGeom prst="roundRect">
            <a:avLst/>
          </a:prstGeom>
          <a:solidFill>
            <a:srgbClr val="EEF2FF"/>
          </a:solidFill>
          <a:ln w="12700">
            <a:solidFill>
              <a:srgbClr val="D1D5DB"/>
            </a:solidFill>
            <a:prstDash val="solid"/>
          </a:ln>
          <a:effectLst>
            <a:outerShdw blurRad="27940" dist="15240" dir="2700000" algn="bl" rotWithShape="0">
              <a:srgbClr val="000000">
                <a:alpha val="10000"/>
              </a:srgbClr>
            </a:outerShdw>
          </a:effectLst>
        </p:spPr>
        <p:txBody>
          <a:bodyPr/>
          <a:lstStyle/>
          <a:p>
            <a:endParaRPr lang="en-US"/>
          </a:p>
        </p:txBody>
      </p:sp>
      <p:sp>
        <p:nvSpPr>
          <p:cNvPr id="14" name="Text 12"/>
          <p:cNvSpPr/>
          <p:nvPr/>
        </p:nvSpPr>
        <p:spPr>
          <a:xfrm>
            <a:off x="8097317" y="1371600"/>
            <a:ext cx="3545738" cy="320040"/>
          </a:xfrm>
          <a:prstGeom prst="rect">
            <a:avLst/>
          </a:prstGeom>
          <a:noFill/>
          <a:ln/>
        </p:spPr>
        <p:txBody>
          <a:bodyPr wrap="square" rtlCol="0" anchor="ctr"/>
          <a:lstStyle/>
          <a:p>
            <a:pPr marL="0" indent="0" algn="ctr">
              <a:buNone/>
            </a:pPr>
            <a:r>
              <a:rPr lang="en-US" sz="1600" b="1" dirty="0">
                <a:solidFill>
                  <a:srgbClr val="0F2D3F"/>
                </a:solidFill>
                <a:latin typeface="Calibri" pitchFamily="34" charset="0"/>
                <a:ea typeface="Calibri" pitchFamily="34" charset="-122"/>
                <a:cs typeface="Calibri" pitchFamily="34" charset="-120"/>
              </a:rPr>
              <a:t>AFTER</a:t>
            </a:r>
            <a:endParaRPr lang="en-US" sz="1600" dirty="0"/>
          </a:p>
        </p:txBody>
      </p:sp>
      <p:sp>
        <p:nvSpPr>
          <p:cNvPr id="15" name="Text 13"/>
          <p:cNvSpPr/>
          <p:nvPr/>
        </p:nvSpPr>
        <p:spPr>
          <a:xfrm>
            <a:off x="8417357" y="1828800"/>
            <a:ext cx="2905658" cy="4389120"/>
          </a:xfrm>
          <a:prstGeom prst="rect">
            <a:avLst/>
          </a:prstGeom>
          <a:noFill/>
          <a:ln/>
        </p:spPr>
        <p:txBody>
          <a:bodyPr wrap="square" rtlCol="0" anchor="ctr"/>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Collect confirmations + notes</a:t>
            </a:r>
            <a:endParaRPr lang="en-US" sz="1400" dirty="0"/>
          </a:p>
          <a:p>
            <a:pPr marL="254000" indent="-254000">
              <a:spcAft>
                <a:spcPts val="800"/>
              </a:spcAft>
              <a:buSzPct val="100000"/>
              <a:buFontTx/>
              <a:buChar char="•"/>
            </a:pPr>
            <a:r>
              <a:rPr lang="en-US" sz="1400" dirty="0">
                <a:solidFill>
                  <a:srgbClr val="2D3748"/>
                </a:solidFill>
                <a:latin typeface="Calibri" pitchFamily="34" charset="0"/>
                <a:ea typeface="Calibri" pitchFamily="34" charset="-122"/>
                <a:cs typeface="Calibri" pitchFamily="34" charset="-120"/>
              </a:rPr>
              <a:t>Ensure submissions of surveys in app</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Debrief: gaps, wins, lessons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Document improvements for 2027</a:t>
            </a:r>
            <a:endParaRPr lang="en-US" sz="1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305" y="2286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County Logistics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97280"/>
            <a:ext cx="11094415" cy="452628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dirty="0"/>
          </a:p>
        </p:txBody>
      </p:sp>
      <p:sp>
        <p:nvSpPr>
          <p:cNvPr id="8" name="Text 6"/>
          <p:cNvSpPr/>
          <p:nvPr/>
        </p:nvSpPr>
        <p:spPr>
          <a:xfrm>
            <a:off x="868680" y="1325880"/>
            <a:ext cx="10454335" cy="365760"/>
          </a:xfrm>
          <a:prstGeom prst="rect">
            <a:avLst/>
          </a:prstGeom>
          <a:noFill/>
          <a:ln/>
        </p:spPr>
        <p:txBody>
          <a:bodyPr wrap="square" rtlCol="0" anchor="ctr"/>
          <a:lstStyle/>
          <a:p>
            <a:pPr marL="0" indent="0">
              <a:buNone/>
            </a:pPr>
            <a:endParaRPr lang="en-US" sz="1600" dirty="0"/>
          </a:p>
        </p:txBody>
      </p:sp>
      <p:sp>
        <p:nvSpPr>
          <p:cNvPr id="9" name="Text 7"/>
          <p:cNvSpPr/>
          <p:nvPr/>
        </p:nvSpPr>
        <p:spPr>
          <a:xfrm>
            <a:off x="960120" y="1783080"/>
            <a:ext cx="10271455" cy="365760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County Lead contact list + escalation path (</a:t>
            </a:r>
            <a:r>
              <a:rPr lang="en-US" sz="1400" dirty="0" err="1">
                <a:solidFill>
                  <a:srgbClr val="2D3748"/>
                </a:solidFill>
                <a:latin typeface="Calibri" pitchFamily="34" charset="0"/>
                <a:ea typeface="Calibri" pitchFamily="34" charset="-122"/>
                <a:cs typeface="Calibri" pitchFamily="34" charset="-120"/>
              </a:rPr>
              <a:t>RNCoC</a:t>
            </a:r>
            <a:r>
              <a:rPr lang="en-US" sz="1400" dirty="0">
                <a:solidFill>
                  <a:srgbClr val="2D3748"/>
                </a:solidFill>
                <a:latin typeface="Calibri" pitchFamily="34" charset="0"/>
                <a:ea typeface="Calibri" pitchFamily="34" charset="-122"/>
                <a:cs typeface="Calibri" pitchFamily="34" charset="-120"/>
              </a:rPr>
              <a:t> + app support)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Volunteer interest form link + outreach templates (email/website)</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Training slide deck + quick reference guides (safety, engagement, definitions)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Count App access instructions + practice/test workflow</a:t>
            </a:r>
            <a:endParaRPr lang="en-US" sz="1400" dirty="0"/>
          </a:p>
          <a:p>
            <a:pPr>
              <a:spcAft>
                <a:spcPts val="800"/>
              </a:spcAft>
              <a:buSzPct val="100000"/>
            </a:pPr>
            <a:endParaRPr lang="en-US" sz="1400" dirty="0">
              <a:highlight>
                <a:srgbClr val="FFFF00"/>
              </a:highlight>
            </a:endParaRPr>
          </a:p>
        </p:txBody>
      </p:sp>
      <p:sp>
        <p:nvSpPr>
          <p:cNvPr id="10" name="Text 8"/>
          <p:cNvSpPr/>
          <p:nvPr/>
        </p:nvSpPr>
        <p:spPr>
          <a:xfrm>
            <a:off x="548640" y="5897880"/>
            <a:ext cx="11094415" cy="594360"/>
          </a:xfrm>
          <a:prstGeom prst="rect">
            <a:avLst/>
          </a:prstGeom>
          <a:solidFill>
            <a:srgbClr val="EEF2FF"/>
          </a:solidFill>
          <a:ln>
            <a:solidFill>
              <a:srgbClr val="C7D2FE"/>
            </a:solidFill>
          </a:ln>
        </p:spPr>
        <p:txBody>
          <a:bodyPr wrap="square" lIns="3175" tIns="3175" rIns="3175" bIns="3175" rtlCol="0" anchor="ctr"/>
          <a:lstStyle/>
          <a:p>
            <a:pPr marL="0" indent="0">
              <a:buNone/>
            </a:pPr>
            <a:r>
              <a:rPr lang="en-US" sz="1400" b="1" dirty="0">
                <a:solidFill>
                  <a:srgbClr val="0F2D3F"/>
                </a:solidFill>
                <a:latin typeface="Calibri" pitchFamily="34" charset="0"/>
                <a:ea typeface="Calibri" pitchFamily="34" charset="-122"/>
                <a:cs typeface="Calibri" pitchFamily="34" charset="-120"/>
              </a:rPr>
              <a:t>Tip: Keep everything in one shared folder (maps + tracks + volunteer rosters + day-of notes).</a:t>
            </a:r>
            <a:endParaRPr lang="en-US" sz="1400" dirty="0"/>
          </a:p>
        </p:txBody>
      </p:sp>
      <p:sp>
        <p:nvSpPr>
          <p:cNvPr id="12" name="Text 6">
            <a:extLst>
              <a:ext uri="{FF2B5EF4-FFF2-40B4-BE49-F238E27FC236}">
                <a16:creationId xmlns:a16="http://schemas.microsoft.com/office/drawing/2014/main" id="{84E04CFD-B8A6-50C2-D20A-3FBD71910102}"/>
              </a:ext>
            </a:extLst>
          </p:cNvPr>
          <p:cNvSpPr/>
          <p:nvPr/>
        </p:nvSpPr>
        <p:spPr>
          <a:xfrm>
            <a:off x="916048" y="1389888"/>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You will receive</a:t>
            </a: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Team structure (who does what)</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4267048" y="1143000"/>
            <a:ext cx="3657600" cy="640080"/>
          </a:xfrm>
          <a:prstGeom prst="roundRect">
            <a:avLst/>
          </a:prstGeom>
          <a:solidFill>
            <a:srgbClr val="E8F1F1"/>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8" name="Text 6"/>
          <p:cNvSpPr/>
          <p:nvPr/>
        </p:nvSpPr>
        <p:spPr>
          <a:xfrm>
            <a:off x="4404208" y="1252728"/>
            <a:ext cx="338328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RNCoC PIT Lead / Coordinator</a:t>
            </a:r>
            <a:endParaRPr lang="en-US" sz="1400" dirty="0"/>
          </a:p>
        </p:txBody>
      </p:sp>
      <p:sp>
        <p:nvSpPr>
          <p:cNvPr id="9" name="Shape 7"/>
          <p:cNvSpPr/>
          <p:nvPr/>
        </p:nvSpPr>
        <p:spPr>
          <a:xfrm>
            <a:off x="4267048" y="2148840"/>
            <a:ext cx="3657600" cy="640080"/>
          </a:xfrm>
          <a:prstGeom prst="roundRect">
            <a:avLst/>
          </a:prstGeom>
          <a:solidFill>
            <a:srgbClr val="FFF7ED"/>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10" name="Text 8"/>
          <p:cNvSpPr/>
          <p:nvPr/>
        </p:nvSpPr>
        <p:spPr>
          <a:xfrm>
            <a:off x="4404208" y="2258568"/>
            <a:ext cx="338328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County Lead (you)</a:t>
            </a:r>
            <a:endParaRPr lang="en-US" sz="1400" dirty="0"/>
          </a:p>
        </p:txBody>
      </p:sp>
      <p:sp>
        <p:nvSpPr>
          <p:cNvPr id="11" name="Shape 9"/>
          <p:cNvSpPr/>
          <p:nvPr/>
        </p:nvSpPr>
        <p:spPr>
          <a:xfrm>
            <a:off x="883768" y="3246120"/>
            <a:ext cx="3291840" cy="640080"/>
          </a:xfrm>
          <a:prstGeom prst="roundRect">
            <a:avLst/>
          </a:prstGeom>
          <a:solidFill>
            <a:srgbClr val="FFFFFF"/>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12" name="Text 10"/>
          <p:cNvSpPr/>
          <p:nvPr/>
        </p:nvSpPr>
        <p:spPr>
          <a:xfrm>
            <a:off x="1020928" y="335584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Local Team Lead</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(Town/Area A)</a:t>
            </a:r>
            <a:endParaRPr lang="en-US" sz="1400" dirty="0"/>
          </a:p>
        </p:txBody>
      </p:sp>
      <p:sp>
        <p:nvSpPr>
          <p:cNvPr id="13" name="Shape 11"/>
          <p:cNvSpPr/>
          <p:nvPr/>
        </p:nvSpPr>
        <p:spPr>
          <a:xfrm>
            <a:off x="4449928" y="3246120"/>
            <a:ext cx="3291840" cy="640080"/>
          </a:xfrm>
          <a:prstGeom prst="roundRect">
            <a:avLst/>
          </a:prstGeom>
          <a:solidFill>
            <a:srgbClr val="FFFFFF"/>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14" name="Text 12"/>
          <p:cNvSpPr/>
          <p:nvPr/>
        </p:nvSpPr>
        <p:spPr>
          <a:xfrm>
            <a:off x="4587088" y="335584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Local Team Lead</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(Town/Area B)</a:t>
            </a:r>
            <a:endParaRPr lang="en-US" sz="1400" dirty="0"/>
          </a:p>
        </p:txBody>
      </p:sp>
      <p:sp>
        <p:nvSpPr>
          <p:cNvPr id="15" name="Shape 13"/>
          <p:cNvSpPr/>
          <p:nvPr/>
        </p:nvSpPr>
        <p:spPr>
          <a:xfrm>
            <a:off x="8016088" y="3246120"/>
            <a:ext cx="3291840" cy="640080"/>
          </a:xfrm>
          <a:prstGeom prst="roundRect">
            <a:avLst/>
          </a:prstGeom>
          <a:solidFill>
            <a:srgbClr val="FFFFFF"/>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16" name="Text 14"/>
          <p:cNvSpPr/>
          <p:nvPr/>
        </p:nvSpPr>
        <p:spPr>
          <a:xfrm>
            <a:off x="8153248" y="335584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Local Team Lead</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(Town/Area C)</a:t>
            </a:r>
            <a:endParaRPr lang="en-US" sz="1400" dirty="0"/>
          </a:p>
        </p:txBody>
      </p:sp>
      <p:sp>
        <p:nvSpPr>
          <p:cNvPr id="17" name="Shape 15"/>
          <p:cNvSpPr/>
          <p:nvPr/>
        </p:nvSpPr>
        <p:spPr>
          <a:xfrm>
            <a:off x="883768" y="4434840"/>
            <a:ext cx="3291840" cy="640080"/>
          </a:xfrm>
          <a:prstGeom prst="roundRect">
            <a:avLst/>
          </a:prstGeom>
          <a:solidFill>
            <a:srgbClr val="F9FAFB"/>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18" name="Text 16"/>
          <p:cNvSpPr/>
          <p:nvPr/>
        </p:nvSpPr>
        <p:spPr>
          <a:xfrm>
            <a:off x="1020928" y="454456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Volunteer Teams</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(2–4 per team)</a:t>
            </a:r>
            <a:endParaRPr lang="en-US" sz="1400" dirty="0"/>
          </a:p>
        </p:txBody>
      </p:sp>
      <p:sp>
        <p:nvSpPr>
          <p:cNvPr id="19" name="Shape 17"/>
          <p:cNvSpPr/>
          <p:nvPr/>
        </p:nvSpPr>
        <p:spPr>
          <a:xfrm>
            <a:off x="4449928" y="4434840"/>
            <a:ext cx="3291840" cy="640080"/>
          </a:xfrm>
          <a:prstGeom prst="roundRect">
            <a:avLst/>
          </a:prstGeom>
          <a:solidFill>
            <a:srgbClr val="F9FAFB"/>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20" name="Text 18"/>
          <p:cNvSpPr/>
          <p:nvPr/>
        </p:nvSpPr>
        <p:spPr>
          <a:xfrm>
            <a:off x="4587088" y="454456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Volunteer Teams</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(2–4 per team)</a:t>
            </a:r>
            <a:endParaRPr lang="en-US" sz="1400" dirty="0"/>
          </a:p>
        </p:txBody>
      </p:sp>
      <p:sp>
        <p:nvSpPr>
          <p:cNvPr id="21" name="Shape 19"/>
          <p:cNvSpPr/>
          <p:nvPr/>
        </p:nvSpPr>
        <p:spPr>
          <a:xfrm>
            <a:off x="8016088" y="4434840"/>
            <a:ext cx="3291840" cy="640080"/>
          </a:xfrm>
          <a:prstGeom prst="roundRect">
            <a:avLst/>
          </a:prstGeom>
          <a:solidFill>
            <a:srgbClr val="F9FAFB"/>
          </a:solidFill>
          <a:ln w="12700">
            <a:solidFill>
              <a:srgbClr val="D1D5DB"/>
            </a:solidFill>
            <a:prstDash val="solid"/>
          </a:ln>
          <a:effectLst>
            <a:outerShdw blurRad="25400" dist="13970" dir="2700000" algn="bl" rotWithShape="0">
              <a:srgbClr val="000000">
                <a:alpha val="10000"/>
              </a:srgbClr>
            </a:outerShdw>
          </a:effectLst>
        </p:spPr>
        <p:txBody>
          <a:bodyPr/>
          <a:lstStyle/>
          <a:p>
            <a:endParaRPr lang="en-US"/>
          </a:p>
        </p:txBody>
      </p:sp>
      <p:sp>
        <p:nvSpPr>
          <p:cNvPr id="22" name="Text 20"/>
          <p:cNvSpPr/>
          <p:nvPr/>
        </p:nvSpPr>
        <p:spPr>
          <a:xfrm>
            <a:off x="8153248" y="4544568"/>
            <a:ext cx="3017520" cy="420624"/>
          </a:xfrm>
          <a:prstGeom prst="rect">
            <a:avLst/>
          </a:prstGeom>
          <a:noFill/>
          <a:ln/>
        </p:spPr>
        <p:txBody>
          <a:bodyPr wrap="square" rtlCol="0" anchor="ctr"/>
          <a:lstStyle/>
          <a:p>
            <a:pPr marL="0" indent="0" algn="ctr">
              <a:buNone/>
            </a:pPr>
            <a:r>
              <a:rPr lang="en-US" sz="1400" b="1" dirty="0">
                <a:solidFill>
                  <a:srgbClr val="111827"/>
                </a:solidFill>
                <a:latin typeface="Calibri" pitchFamily="34" charset="0"/>
                <a:ea typeface="Calibri" pitchFamily="34" charset="-122"/>
                <a:cs typeface="Calibri" pitchFamily="34" charset="-120"/>
              </a:rPr>
              <a:t>Volunteer Teams</a:t>
            </a:r>
            <a:endParaRPr lang="en-US" sz="1400" dirty="0"/>
          </a:p>
          <a:p>
            <a:pPr marL="0" indent="0" algn="ctr">
              <a:buNone/>
            </a:pPr>
            <a:r>
              <a:rPr lang="en-US" sz="1400" b="1" dirty="0">
                <a:solidFill>
                  <a:srgbClr val="111827"/>
                </a:solidFill>
                <a:latin typeface="Calibri" pitchFamily="34" charset="0"/>
                <a:ea typeface="Calibri" pitchFamily="34" charset="-122"/>
                <a:cs typeface="Calibri" pitchFamily="34" charset="-120"/>
              </a:rPr>
              <a:t>(2–4 per team)</a:t>
            </a:r>
            <a:endParaRPr lang="en-US" sz="1400" dirty="0"/>
          </a:p>
        </p:txBody>
      </p:sp>
      <p:sp>
        <p:nvSpPr>
          <p:cNvPr id="23" name="Shape 21"/>
          <p:cNvSpPr/>
          <p:nvPr/>
        </p:nvSpPr>
        <p:spPr>
          <a:xfrm>
            <a:off x="6095848" y="1783080"/>
            <a:ext cx="0" cy="365760"/>
          </a:xfrm>
          <a:prstGeom prst="line">
            <a:avLst/>
          </a:prstGeom>
          <a:noFill/>
          <a:ln w="25400">
            <a:solidFill>
              <a:srgbClr val="6B7280"/>
            </a:solidFill>
            <a:prstDash val="solid"/>
          </a:ln>
        </p:spPr>
        <p:txBody>
          <a:bodyPr/>
          <a:lstStyle/>
          <a:p>
            <a:endParaRPr lang="en-US"/>
          </a:p>
        </p:txBody>
      </p:sp>
      <p:sp>
        <p:nvSpPr>
          <p:cNvPr id="24" name="Shape 22"/>
          <p:cNvSpPr/>
          <p:nvPr/>
        </p:nvSpPr>
        <p:spPr>
          <a:xfrm>
            <a:off x="6095848" y="2788920"/>
            <a:ext cx="0" cy="365760"/>
          </a:xfrm>
          <a:prstGeom prst="line">
            <a:avLst/>
          </a:prstGeom>
          <a:noFill/>
          <a:ln w="25400">
            <a:solidFill>
              <a:srgbClr val="6B7280"/>
            </a:solidFill>
            <a:prstDash val="solid"/>
          </a:ln>
        </p:spPr>
        <p:txBody>
          <a:bodyPr/>
          <a:lstStyle/>
          <a:p>
            <a:endParaRPr lang="en-US"/>
          </a:p>
        </p:txBody>
      </p:sp>
      <p:sp>
        <p:nvSpPr>
          <p:cNvPr id="25" name="Shape 23"/>
          <p:cNvSpPr/>
          <p:nvPr/>
        </p:nvSpPr>
        <p:spPr>
          <a:xfrm>
            <a:off x="6095848" y="3154680"/>
            <a:ext cx="0" cy="0"/>
          </a:xfrm>
          <a:prstGeom prst="line">
            <a:avLst/>
          </a:prstGeom>
          <a:noFill/>
          <a:ln w="25400">
            <a:solidFill>
              <a:srgbClr val="6B7280"/>
            </a:solidFill>
            <a:prstDash val="solid"/>
          </a:ln>
        </p:spPr>
        <p:txBody>
          <a:bodyPr/>
          <a:lstStyle/>
          <a:p>
            <a:endParaRPr lang="en-US"/>
          </a:p>
        </p:txBody>
      </p:sp>
      <p:sp>
        <p:nvSpPr>
          <p:cNvPr id="26" name="Shape 24"/>
          <p:cNvSpPr/>
          <p:nvPr/>
        </p:nvSpPr>
        <p:spPr>
          <a:xfrm>
            <a:off x="2529688" y="3154680"/>
            <a:ext cx="7132320" cy="0"/>
          </a:xfrm>
          <a:prstGeom prst="line">
            <a:avLst/>
          </a:prstGeom>
          <a:noFill/>
          <a:ln w="25400">
            <a:solidFill>
              <a:srgbClr val="6B7280"/>
            </a:solidFill>
            <a:prstDash val="solid"/>
          </a:ln>
        </p:spPr>
        <p:txBody>
          <a:bodyPr/>
          <a:lstStyle/>
          <a:p>
            <a:endParaRPr lang="en-US"/>
          </a:p>
        </p:txBody>
      </p:sp>
      <p:sp>
        <p:nvSpPr>
          <p:cNvPr id="27" name="Shape 25"/>
          <p:cNvSpPr/>
          <p:nvPr/>
        </p:nvSpPr>
        <p:spPr>
          <a:xfrm>
            <a:off x="2529688" y="3154680"/>
            <a:ext cx="0" cy="91440"/>
          </a:xfrm>
          <a:prstGeom prst="line">
            <a:avLst/>
          </a:prstGeom>
          <a:noFill/>
          <a:ln w="25400">
            <a:solidFill>
              <a:srgbClr val="6B7280"/>
            </a:solidFill>
            <a:prstDash val="solid"/>
          </a:ln>
        </p:spPr>
        <p:txBody>
          <a:bodyPr/>
          <a:lstStyle/>
          <a:p>
            <a:endParaRPr lang="en-US"/>
          </a:p>
        </p:txBody>
      </p:sp>
      <p:sp>
        <p:nvSpPr>
          <p:cNvPr id="28" name="Shape 26"/>
          <p:cNvSpPr/>
          <p:nvPr/>
        </p:nvSpPr>
        <p:spPr>
          <a:xfrm>
            <a:off x="6095848" y="3154680"/>
            <a:ext cx="0" cy="91440"/>
          </a:xfrm>
          <a:prstGeom prst="line">
            <a:avLst/>
          </a:prstGeom>
          <a:noFill/>
          <a:ln w="25400">
            <a:solidFill>
              <a:srgbClr val="6B7280"/>
            </a:solidFill>
            <a:prstDash val="solid"/>
          </a:ln>
        </p:spPr>
        <p:txBody>
          <a:bodyPr/>
          <a:lstStyle/>
          <a:p>
            <a:endParaRPr lang="en-US"/>
          </a:p>
        </p:txBody>
      </p:sp>
      <p:sp>
        <p:nvSpPr>
          <p:cNvPr id="29" name="Shape 27"/>
          <p:cNvSpPr/>
          <p:nvPr/>
        </p:nvSpPr>
        <p:spPr>
          <a:xfrm>
            <a:off x="9662008" y="3154680"/>
            <a:ext cx="0" cy="91440"/>
          </a:xfrm>
          <a:prstGeom prst="line">
            <a:avLst/>
          </a:prstGeom>
          <a:noFill/>
          <a:ln w="25400">
            <a:solidFill>
              <a:srgbClr val="6B7280"/>
            </a:solidFill>
            <a:prstDash val="solid"/>
          </a:ln>
        </p:spPr>
        <p:txBody>
          <a:bodyPr/>
          <a:lstStyle/>
          <a:p>
            <a:endParaRPr lang="en-US"/>
          </a:p>
        </p:txBody>
      </p:sp>
      <p:sp>
        <p:nvSpPr>
          <p:cNvPr id="30" name="Shape 28"/>
          <p:cNvSpPr/>
          <p:nvPr/>
        </p:nvSpPr>
        <p:spPr>
          <a:xfrm>
            <a:off x="2529688" y="3886200"/>
            <a:ext cx="0" cy="457200"/>
          </a:xfrm>
          <a:prstGeom prst="line">
            <a:avLst/>
          </a:prstGeom>
          <a:noFill/>
          <a:ln w="25400">
            <a:solidFill>
              <a:srgbClr val="6B7280"/>
            </a:solidFill>
            <a:prstDash val="solid"/>
          </a:ln>
        </p:spPr>
        <p:txBody>
          <a:bodyPr/>
          <a:lstStyle/>
          <a:p>
            <a:endParaRPr lang="en-US"/>
          </a:p>
        </p:txBody>
      </p:sp>
      <p:sp>
        <p:nvSpPr>
          <p:cNvPr id="31" name="Shape 29"/>
          <p:cNvSpPr/>
          <p:nvPr/>
        </p:nvSpPr>
        <p:spPr>
          <a:xfrm>
            <a:off x="6095848" y="3886200"/>
            <a:ext cx="0" cy="457200"/>
          </a:xfrm>
          <a:prstGeom prst="line">
            <a:avLst/>
          </a:prstGeom>
          <a:noFill/>
          <a:ln w="25400">
            <a:solidFill>
              <a:srgbClr val="6B7280"/>
            </a:solidFill>
            <a:prstDash val="solid"/>
          </a:ln>
        </p:spPr>
        <p:txBody>
          <a:bodyPr/>
          <a:lstStyle/>
          <a:p>
            <a:endParaRPr lang="en-US"/>
          </a:p>
        </p:txBody>
      </p:sp>
      <p:sp>
        <p:nvSpPr>
          <p:cNvPr id="32" name="Shape 30"/>
          <p:cNvSpPr/>
          <p:nvPr/>
        </p:nvSpPr>
        <p:spPr>
          <a:xfrm>
            <a:off x="9662008" y="3886200"/>
            <a:ext cx="0" cy="457200"/>
          </a:xfrm>
          <a:prstGeom prst="line">
            <a:avLst/>
          </a:prstGeom>
          <a:noFill/>
          <a:ln w="25400">
            <a:solidFill>
              <a:srgbClr val="6B7280"/>
            </a:solidFill>
            <a:prstDash val="solid"/>
          </a:ln>
        </p:spPr>
        <p:txBody>
          <a:bodyPr/>
          <a:lstStyle/>
          <a:p>
            <a:endParaRPr lang="en-US"/>
          </a:p>
        </p:txBody>
      </p:sp>
      <p:sp>
        <p:nvSpPr>
          <p:cNvPr id="33" name="Text 31"/>
          <p:cNvSpPr/>
          <p:nvPr/>
        </p:nvSpPr>
        <p:spPr>
          <a:xfrm>
            <a:off x="548640" y="5897880"/>
            <a:ext cx="11094415" cy="365760"/>
          </a:xfrm>
          <a:prstGeom prst="rect">
            <a:avLst/>
          </a:prstGeom>
          <a:noFill/>
          <a:ln/>
        </p:spPr>
        <p:txBody>
          <a:bodyPr wrap="square" rtlCol="0" anchor="ctr"/>
          <a:lstStyle/>
          <a:p>
            <a:pPr marL="0" indent="0" algn="ctr">
              <a:buNone/>
            </a:pPr>
            <a:r>
              <a:rPr lang="en-US" sz="1400" i="1" dirty="0">
                <a:solidFill>
                  <a:srgbClr val="2D3748"/>
                </a:solidFill>
                <a:latin typeface="Calibri" pitchFamily="34" charset="0"/>
                <a:ea typeface="Calibri" pitchFamily="34" charset="-122"/>
                <a:cs typeface="Calibri" pitchFamily="34" charset="-120"/>
              </a:rPr>
              <a:t>Local Team Leads are your on-the-ground liaisons for each town/area.</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Recruiting volunteers (start early)</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51560"/>
            <a:ext cx="5852160" cy="53035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280160"/>
            <a:ext cx="5212080"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Where to recruit</a:t>
            </a:r>
            <a:endParaRPr lang="en-US" sz="1600" dirty="0"/>
          </a:p>
        </p:txBody>
      </p:sp>
      <p:sp>
        <p:nvSpPr>
          <p:cNvPr id="9" name="Text 7"/>
          <p:cNvSpPr/>
          <p:nvPr/>
        </p:nvSpPr>
        <p:spPr>
          <a:xfrm>
            <a:off x="960120" y="1737360"/>
            <a:ext cx="5029200" cy="44348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Service providers &amp; outreach teams (health, behavioral health, DV, veterans)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Local government, libraries, community colleges, extension offices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Faith communities &amp; civic groups (Rotary, Lions, etc.)</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Tribal partners and trusted community-based organizations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Local businesses (especially those open late/early)</a:t>
            </a:r>
            <a:endParaRPr lang="en-US" sz="1400" dirty="0"/>
          </a:p>
        </p:txBody>
      </p:sp>
      <p:sp>
        <p:nvSpPr>
          <p:cNvPr id="10" name="Shape 8"/>
          <p:cNvSpPr/>
          <p:nvPr/>
        </p:nvSpPr>
        <p:spPr>
          <a:xfrm>
            <a:off x="6629400" y="1051560"/>
            <a:ext cx="5013655" cy="53035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11" name="Text 9"/>
          <p:cNvSpPr/>
          <p:nvPr/>
        </p:nvSpPr>
        <p:spPr>
          <a:xfrm>
            <a:off x="6949440" y="1280160"/>
            <a:ext cx="437357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Recruitment best practices</a:t>
            </a:r>
            <a:endParaRPr lang="en-US" sz="1600" dirty="0"/>
          </a:p>
        </p:txBody>
      </p:sp>
      <p:sp>
        <p:nvSpPr>
          <p:cNvPr id="12" name="Text 10"/>
          <p:cNvSpPr/>
          <p:nvPr/>
        </p:nvSpPr>
        <p:spPr>
          <a:xfrm>
            <a:off x="7040880" y="1737360"/>
            <a:ext cx="4190695" cy="44348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Be specific: date(s), time, training required, role options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Promote safety: teams, check-ins, clear boundaries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Use a simple sign-up link + quick follow-up within 72 hours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Ask each partner for 2–3 additional names (“snowball” recruiting)</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Recognize volunteers after the count (thank-you + impact)</a:t>
            </a:r>
            <a:endParaRPr lang="en-US" sz="1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2191695" cy="530352"/>
          </a:xfrm>
          <a:prstGeom prst="rect">
            <a:avLst/>
          </a:prstGeom>
          <a:solidFill>
            <a:srgbClr val="0F2D3F"/>
          </a:solidFill>
          <a:ln w="12700">
            <a:solidFill>
              <a:srgbClr val="0F2D3F"/>
            </a:solidFill>
            <a:prstDash val="solid"/>
          </a:ln>
        </p:spPr>
        <p:txBody>
          <a:bodyPr/>
          <a:lstStyle/>
          <a:p>
            <a:endParaRPr lang="en-US"/>
          </a:p>
        </p:txBody>
      </p:sp>
      <p:sp>
        <p:nvSpPr>
          <p:cNvPr id="3" name="Text 1"/>
          <p:cNvSpPr/>
          <p:nvPr/>
        </p:nvSpPr>
        <p:spPr>
          <a:xfrm>
            <a:off x="548640" y="118872"/>
            <a:ext cx="7802575" cy="320040"/>
          </a:xfrm>
          <a:prstGeom prst="rect">
            <a:avLst/>
          </a:prstGeom>
          <a:noFill/>
          <a:ln/>
        </p:spPr>
        <p:txBody>
          <a:bodyPr wrap="square" rtlCol="0" anchor="ctr"/>
          <a:lstStyle/>
          <a:p>
            <a:pPr marL="0" indent="0">
              <a:buNone/>
            </a:pPr>
            <a:r>
              <a:rPr lang="en-US" sz="2000" b="1" dirty="0">
                <a:solidFill>
                  <a:srgbClr val="FFFFFF"/>
                </a:solidFill>
                <a:latin typeface="Calibri" pitchFamily="34" charset="0"/>
                <a:ea typeface="Calibri" pitchFamily="34" charset="-122"/>
                <a:cs typeface="Calibri" pitchFamily="34" charset="-120"/>
              </a:rPr>
              <a:t>Recruiting Local Team Leads (your most important hires)</a:t>
            </a:r>
            <a:endParaRPr lang="en-US" sz="2000" dirty="0"/>
          </a:p>
        </p:txBody>
      </p:sp>
      <p:sp>
        <p:nvSpPr>
          <p:cNvPr id="4" name="Text 2"/>
          <p:cNvSpPr/>
          <p:nvPr/>
        </p:nvSpPr>
        <p:spPr>
          <a:xfrm>
            <a:off x="8534095" y="137160"/>
            <a:ext cx="3108960" cy="301752"/>
          </a:xfrm>
          <a:prstGeom prst="rect">
            <a:avLst/>
          </a:prstGeom>
          <a:noFill/>
          <a:ln/>
        </p:spPr>
        <p:txBody>
          <a:bodyPr wrap="square" rtlCol="0" anchor="ctr"/>
          <a:lstStyle/>
          <a:p>
            <a:pPr marL="0" indent="0" algn="r">
              <a:buNone/>
            </a:pPr>
            <a:r>
              <a:rPr lang="en-US" sz="1200" dirty="0">
                <a:solidFill>
                  <a:srgbClr val="DCE7EF"/>
                </a:solidFill>
                <a:latin typeface="Calibri" pitchFamily="34" charset="0"/>
                <a:ea typeface="Calibri" pitchFamily="34" charset="-122"/>
                <a:cs typeface="Calibri" pitchFamily="34" charset="-120"/>
              </a:rPr>
              <a:t>2026 Point-in-Time (PIT) Count • County Lead Training</a:t>
            </a:r>
            <a:endParaRPr lang="en-US" sz="1200" dirty="0"/>
          </a:p>
        </p:txBody>
      </p:sp>
      <p:sp>
        <p:nvSpPr>
          <p:cNvPr id="5" name="Shape 3"/>
          <p:cNvSpPr/>
          <p:nvPr/>
        </p:nvSpPr>
        <p:spPr>
          <a:xfrm>
            <a:off x="0" y="6620256"/>
            <a:ext cx="12191695" cy="237744"/>
          </a:xfrm>
          <a:prstGeom prst="rect">
            <a:avLst/>
          </a:prstGeom>
          <a:solidFill>
            <a:srgbClr val="F9FAFB"/>
          </a:solidFill>
          <a:ln w="12700">
            <a:solidFill>
              <a:srgbClr val="F9FAFB"/>
            </a:solidFill>
            <a:prstDash val="solid"/>
          </a:ln>
        </p:spPr>
        <p:txBody>
          <a:bodyPr/>
          <a:lstStyle/>
          <a:p>
            <a:endParaRPr lang="en-US"/>
          </a:p>
        </p:txBody>
      </p:sp>
      <p:sp>
        <p:nvSpPr>
          <p:cNvPr id="6" name="Text 4"/>
          <p:cNvSpPr/>
          <p:nvPr/>
        </p:nvSpPr>
        <p:spPr>
          <a:xfrm>
            <a:off x="548640" y="6656832"/>
            <a:ext cx="11094415" cy="182880"/>
          </a:xfrm>
          <a:prstGeom prst="rect">
            <a:avLst/>
          </a:prstGeom>
          <a:noFill/>
          <a:ln/>
        </p:spPr>
        <p:txBody>
          <a:bodyPr wrap="square" rtlCol="0" anchor="ctr"/>
          <a:lstStyle/>
          <a:p>
            <a:pPr marL="0" indent="0">
              <a:buNone/>
            </a:pPr>
            <a:r>
              <a:rPr lang="en-US" sz="1000" dirty="0">
                <a:solidFill>
                  <a:srgbClr val="6B7280"/>
                </a:solidFill>
                <a:latin typeface="Calibri" pitchFamily="34" charset="0"/>
                <a:ea typeface="Calibri" pitchFamily="34" charset="-122"/>
                <a:cs typeface="Calibri" pitchFamily="34" charset="-120"/>
              </a:rPr>
              <a:t>Rural Nevada Continuum of Care (RNCoC)</a:t>
            </a:r>
            <a:endParaRPr lang="en-US" sz="1000" dirty="0"/>
          </a:p>
        </p:txBody>
      </p:sp>
      <p:sp>
        <p:nvSpPr>
          <p:cNvPr id="7" name="Shape 5"/>
          <p:cNvSpPr/>
          <p:nvPr/>
        </p:nvSpPr>
        <p:spPr>
          <a:xfrm>
            <a:off x="548640" y="1051560"/>
            <a:ext cx="11094415" cy="4617720"/>
          </a:xfrm>
          <a:prstGeom prst="roundRect">
            <a:avLst/>
          </a:prstGeom>
          <a:solidFill>
            <a:srgbClr val="FFFFFF"/>
          </a:solidFill>
          <a:ln w="12700">
            <a:solidFill>
              <a:srgbClr val="D1D5DB"/>
            </a:solidFill>
            <a:prstDash val="solid"/>
          </a:ln>
          <a:effectLst>
            <a:outerShdw blurRad="31750" dist="19050" dir="2700000" algn="bl" rotWithShape="0">
              <a:srgbClr val="000000">
                <a:alpha val="14000"/>
              </a:srgbClr>
            </a:outerShdw>
          </a:effectLst>
        </p:spPr>
        <p:txBody>
          <a:bodyPr/>
          <a:lstStyle/>
          <a:p>
            <a:endParaRPr lang="en-US"/>
          </a:p>
        </p:txBody>
      </p:sp>
      <p:sp>
        <p:nvSpPr>
          <p:cNvPr id="8" name="Text 6"/>
          <p:cNvSpPr/>
          <p:nvPr/>
        </p:nvSpPr>
        <p:spPr>
          <a:xfrm>
            <a:off x="868680" y="1280160"/>
            <a:ext cx="10454335" cy="365760"/>
          </a:xfrm>
          <a:prstGeom prst="rect">
            <a:avLst/>
          </a:prstGeom>
          <a:noFill/>
          <a:ln/>
        </p:spPr>
        <p:txBody>
          <a:bodyPr wrap="square" rtlCol="0" anchor="ctr"/>
          <a:lstStyle/>
          <a:p>
            <a:pPr marL="0" indent="0">
              <a:buNone/>
            </a:pPr>
            <a:r>
              <a:rPr lang="en-US" sz="1600" b="1" dirty="0">
                <a:solidFill>
                  <a:srgbClr val="111827"/>
                </a:solidFill>
                <a:latin typeface="Calibri" pitchFamily="34" charset="0"/>
                <a:ea typeface="Calibri" pitchFamily="34" charset="-122"/>
                <a:cs typeface="Calibri" pitchFamily="34" charset="-120"/>
              </a:rPr>
              <a:t>Local Team Lead profile (target characteristics)</a:t>
            </a:r>
            <a:endParaRPr lang="en-US" sz="1600" dirty="0"/>
          </a:p>
        </p:txBody>
      </p:sp>
      <p:sp>
        <p:nvSpPr>
          <p:cNvPr id="9" name="Text 7"/>
          <p:cNvSpPr/>
          <p:nvPr/>
        </p:nvSpPr>
        <p:spPr>
          <a:xfrm>
            <a:off x="960120" y="1737360"/>
            <a:ext cx="10271455" cy="3749040"/>
          </a:xfrm>
          <a:prstGeom prst="rect">
            <a:avLst/>
          </a:prstGeom>
          <a:noFill/>
          <a:ln/>
        </p:spPr>
        <p:txBody>
          <a:bodyPr wrap="square" rtlCol="0" anchor="t"/>
          <a:lstStyle/>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Lives/works in the town or area; knows local geography and “hidden” locations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Reliable communicator (responds quickly and follows instructions)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Comfort coordinating 1–3 volunteer teams</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Able to host a brief pre-count huddle and confirm check-in/check-out</a:t>
            </a:r>
            <a:endParaRPr lang="en-US" sz="1400" dirty="0"/>
          </a:p>
          <a:p>
            <a:pPr marL="254000" indent="-254000">
              <a:spcAft>
                <a:spcPts val="800"/>
              </a:spcAft>
              <a:buSzPct val="100000"/>
              <a:buChar char="•"/>
            </a:pPr>
            <a:r>
              <a:rPr lang="en-US" sz="1400" dirty="0">
                <a:solidFill>
                  <a:srgbClr val="2D3748"/>
                </a:solidFill>
                <a:latin typeface="Calibri" pitchFamily="34" charset="0"/>
                <a:ea typeface="Calibri" pitchFamily="34" charset="-122"/>
                <a:cs typeface="Calibri" pitchFamily="34" charset="-120"/>
              </a:rPr>
              <a:t>Can partner with local outreach/safety resources when needed</a:t>
            </a:r>
            <a:endParaRPr lang="en-US" sz="1400" dirty="0"/>
          </a:p>
        </p:txBody>
      </p:sp>
      <p:sp>
        <p:nvSpPr>
          <p:cNvPr id="10" name="Text 8"/>
          <p:cNvSpPr/>
          <p:nvPr/>
        </p:nvSpPr>
        <p:spPr>
          <a:xfrm>
            <a:off x="548640" y="5897880"/>
            <a:ext cx="11094415" cy="594360"/>
          </a:xfrm>
          <a:prstGeom prst="rect">
            <a:avLst/>
          </a:prstGeom>
          <a:solidFill>
            <a:srgbClr val="F4EFE6"/>
          </a:solidFill>
          <a:ln>
            <a:solidFill>
              <a:srgbClr val="D1D5DB"/>
            </a:solidFill>
          </a:ln>
        </p:spPr>
        <p:txBody>
          <a:bodyPr wrap="square" lIns="3175" tIns="3175" rIns="3175" bIns="3175" rtlCol="0" anchor="ctr"/>
          <a:lstStyle/>
          <a:p>
            <a:pPr marL="0" indent="0">
              <a:buNone/>
            </a:pPr>
            <a:r>
              <a:rPr lang="en-US" sz="1400" b="1" dirty="0">
                <a:solidFill>
                  <a:srgbClr val="2D3748"/>
                </a:solidFill>
                <a:latin typeface="Calibri" pitchFamily="34" charset="0"/>
                <a:ea typeface="Calibri" pitchFamily="34" charset="-122"/>
                <a:cs typeface="Calibri" pitchFamily="34" charset="-120"/>
              </a:rPr>
              <a:t>Tip: Aim for 1 Local Lead per town/area + at least 1 backup for high-coverage zones.</a:t>
            </a:r>
            <a:endParaRPr lang="en-US" sz="1400" dirty="0"/>
          </a:p>
        </p:txBody>
      </p:sp>
    </p:spTree>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A6ECD4D5021348821C2D87FFF60FD0" ma:contentTypeVersion="14" ma:contentTypeDescription="Create a new document." ma:contentTypeScope="" ma:versionID="17a1a097215bc43ee39cdbd598d8312f">
  <xsd:schema xmlns:xsd="http://www.w3.org/2001/XMLSchema" xmlns:xs="http://www.w3.org/2001/XMLSchema" xmlns:p="http://schemas.microsoft.com/office/2006/metadata/properties" xmlns:ns2="2bcc2e6a-6b5d-46a5-baa3-9d0e9aace4af" xmlns:ns3="9764f6e5-4ca1-4148-811c-9770786aa812" targetNamespace="http://schemas.microsoft.com/office/2006/metadata/properties" ma:root="true" ma:fieldsID="f26ef75ba64b6b2b2f6b659e7d3cda24" ns2:_="" ns3:_="">
    <xsd:import namespace="2bcc2e6a-6b5d-46a5-baa3-9d0e9aace4af"/>
    <xsd:import namespace="9764f6e5-4ca1-4148-811c-9770786aa81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c2e6a-6b5d-46a5-baa3-9d0e9aace4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d69d2df0-e371-46ef-802e-df3076d28ee4"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64f6e5-4ca1-4148-811c-9770786aa81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a3f6416f-10b3-48ce-a61d-45738dc6c853}" ma:internalName="TaxCatchAll" ma:showField="CatchAllData" ma:web="9764f6e5-4ca1-4148-811c-9770786aa8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64f6e5-4ca1-4148-811c-9770786aa812" xsi:nil="true"/>
    <lcf76f155ced4ddcb4097134ff3c332f xmlns="2bcc2e6a-6b5d-46a5-baa3-9d0e9aace4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01DB20A-83C5-4AD5-B8D2-A782C2686F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c2e6a-6b5d-46a5-baa3-9d0e9aace4af"/>
    <ds:schemaRef ds:uri="9764f6e5-4ca1-4148-811c-9770786aa8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42EA1A3-FC43-42AC-96A2-A8B3DF004FEE}">
  <ds:schemaRefs>
    <ds:schemaRef ds:uri="http://schemas.microsoft.com/sharepoint/v3/contenttype/forms"/>
  </ds:schemaRefs>
</ds:datastoreItem>
</file>

<file path=customXml/itemProps3.xml><?xml version="1.0" encoding="utf-8"?>
<ds:datastoreItem xmlns:ds="http://schemas.openxmlformats.org/officeDocument/2006/customXml" ds:itemID="{A9594B89-2680-435E-8340-3073A5F6C65D}">
  <ds:schemaRefs>
    <ds:schemaRef ds:uri="http://schemas.microsoft.com/office/2006/metadata/properties"/>
    <ds:schemaRef ds:uri="http://schemas.microsoft.com/office/infopath/2007/PartnerControls"/>
    <ds:schemaRef ds:uri="9764f6e5-4ca1-4148-811c-9770786aa812"/>
    <ds:schemaRef ds:uri="2bcc2e6a-6b5d-46a5-baa3-9d0e9aace4af"/>
  </ds:schemaRefs>
</ds:datastoreItem>
</file>

<file path=docProps/app.xml><?xml version="1.0" encoding="utf-8"?>
<Properties xmlns="http://schemas.openxmlformats.org/officeDocument/2006/extended-properties" xmlns:vt="http://schemas.openxmlformats.org/officeDocument/2006/docPropsVTypes">
  <TotalTime>11828</TotalTime>
  <Words>3845</Words>
  <Application>Microsoft Office PowerPoint</Application>
  <PresentationFormat>Widescreen</PresentationFormat>
  <Paragraphs>363</Paragraphs>
  <Slides>25</Slides>
  <Notes>24</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Aptos</vt:lpstr>
      <vt:lpstr>Arial</vt:lpstr>
      <vt:lpstr>Calibri</vt:lpstr>
      <vt:lpstr>Trade Gothic Next Cond</vt:lpstr>
      <vt:lpstr>Trade Gothic Next Light</vt:lpstr>
      <vt:lpstr>PortalVTI</vt:lpstr>
      <vt:lpstr> 2026 Point In Time Count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Danita Osborne-Morris</dc:creator>
  <cp:lastModifiedBy>Danita Osborne-Morris</cp:lastModifiedBy>
  <cp:revision>2</cp:revision>
  <dcterms:created xsi:type="dcterms:W3CDTF">2026-01-02T22:20:38Z</dcterms:created>
  <dcterms:modified xsi:type="dcterms:W3CDTF">2026-01-12T05:31:10Z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0x010100FBA6ECD4D5021348821C2D87FFF60FD0</vt:lpwstr>
  </property>
  <property fmtid="{D5CDD505-2E9C-101B-9397-08002B2CF9AE}" pid="3" name="MediaServiceImageTags">
    <vt:lpwstr/>
  </property>
</Properties>
</file>